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62" r:id="rId3"/>
    <p:sldId id="266" r:id="rId4"/>
    <p:sldId id="267" r:id="rId5"/>
    <p:sldId id="306" r:id="rId6"/>
    <p:sldId id="268" r:id="rId7"/>
    <p:sldId id="261" r:id="rId8"/>
    <p:sldId id="262" r:id="rId9"/>
    <p:sldId id="263" r:id="rId10"/>
    <p:sldId id="264" r:id="rId11"/>
    <p:sldId id="265" r:id="rId12"/>
    <p:sldId id="363" r:id="rId13"/>
    <p:sldId id="364" r:id="rId14"/>
    <p:sldId id="365" r:id="rId15"/>
    <p:sldId id="269" r:id="rId16"/>
    <p:sldId id="307" r:id="rId17"/>
    <p:sldId id="309" r:id="rId18"/>
    <p:sldId id="311" r:id="rId19"/>
    <p:sldId id="310" r:id="rId20"/>
    <p:sldId id="259" r:id="rId21"/>
    <p:sldId id="294" r:id="rId22"/>
    <p:sldId id="439" r:id="rId23"/>
    <p:sldId id="260" r:id="rId24"/>
    <p:sldId id="366" r:id="rId25"/>
    <p:sldId id="367" r:id="rId26"/>
    <p:sldId id="278" r:id="rId27"/>
    <p:sldId id="440" r:id="rId28"/>
    <p:sldId id="441" r:id="rId29"/>
    <p:sldId id="442" r:id="rId30"/>
    <p:sldId id="451" r:id="rId31"/>
    <p:sldId id="452" r:id="rId32"/>
    <p:sldId id="453" r:id="rId33"/>
    <p:sldId id="454" r:id="rId34"/>
    <p:sldId id="455" r:id="rId35"/>
    <p:sldId id="449" r:id="rId36"/>
    <p:sldId id="305" r:id="rId37"/>
    <p:sldId id="456" r:id="rId38"/>
    <p:sldId id="457" r:id="rId39"/>
    <p:sldId id="458" r:id="rId40"/>
    <p:sldId id="280" r:id="rId41"/>
    <p:sldId id="257" r:id="rId42"/>
    <p:sldId id="258" r:id="rId43"/>
    <p:sldId id="459" r:id="rId44"/>
    <p:sldId id="460" r:id="rId45"/>
    <p:sldId id="461" r:id="rId46"/>
    <p:sldId id="462" r:id="rId47"/>
    <p:sldId id="463" r:id="rId48"/>
    <p:sldId id="464" r:id="rId49"/>
    <p:sldId id="467" r:id="rId50"/>
    <p:sldId id="273" r:id="rId51"/>
    <p:sldId id="468" r:id="rId52"/>
    <p:sldId id="283" r:id="rId53"/>
    <p:sldId id="469" r:id="rId54"/>
    <p:sldId id="286" r:id="rId55"/>
    <p:sldId id="470" r:id="rId56"/>
    <p:sldId id="471" r:id="rId57"/>
    <p:sldId id="472" r:id="rId58"/>
    <p:sldId id="473" r:id="rId59"/>
    <p:sldId id="353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694"/>
  </p:normalViewPr>
  <p:slideViewPr>
    <p:cSldViewPr>
      <p:cViewPr varScale="1">
        <p:scale>
          <a:sx n="121" d="100"/>
          <a:sy n="121" d="100"/>
        </p:scale>
        <p:origin x="3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C4F42-4827-4444-9E5A-84CC1E6F25B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AF6F8BE-5224-4836-A101-FCDD76C19ACB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Objects are instances of classes, which serve as blueprints for creating objects.</a:t>
          </a:r>
        </a:p>
      </dgm:t>
    </dgm:pt>
    <dgm:pt modelId="{76ADA29B-F640-4E9C-9E03-C9128E30595C}" type="parTrans" cxnId="{8BC9273B-C916-4BBF-BD26-E772D25688FB}">
      <dgm:prSet/>
      <dgm:spPr/>
      <dgm:t>
        <a:bodyPr/>
        <a:lstStyle/>
        <a:p>
          <a:endParaRPr lang="en-US"/>
        </a:p>
      </dgm:t>
    </dgm:pt>
    <dgm:pt modelId="{AFAA4900-51E6-4B3F-BF0F-01F245FF8FB8}" type="sibTrans" cxnId="{8BC9273B-C916-4BBF-BD26-E772D25688FB}">
      <dgm:prSet/>
      <dgm:spPr/>
      <dgm:t>
        <a:bodyPr/>
        <a:lstStyle/>
        <a:p>
          <a:endParaRPr lang="en-US" dirty="0"/>
        </a:p>
      </dgm:t>
    </dgm:pt>
    <dgm:pt modelId="{4A4CE05B-3C19-4D8B-ADF8-B6A7B3BEAE93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Classes define the properties and behaviors of objects.</a:t>
          </a:r>
        </a:p>
      </dgm:t>
    </dgm:pt>
    <dgm:pt modelId="{E6894F7D-424A-4259-A3A0-D23986BA3461}" type="parTrans" cxnId="{879DDF19-6149-44D2-9CD7-B2A4E343AA6E}">
      <dgm:prSet/>
      <dgm:spPr/>
      <dgm:t>
        <a:bodyPr/>
        <a:lstStyle/>
        <a:p>
          <a:endParaRPr lang="en-US"/>
        </a:p>
      </dgm:t>
    </dgm:pt>
    <dgm:pt modelId="{1A74168C-DC65-44AB-9F76-FAEEEBE3AD9A}" type="sibTrans" cxnId="{879DDF19-6149-44D2-9CD7-B2A4E343AA6E}">
      <dgm:prSet/>
      <dgm:spPr/>
      <dgm:t>
        <a:bodyPr/>
        <a:lstStyle/>
        <a:p>
          <a:endParaRPr lang="en-US"/>
        </a:p>
      </dgm:t>
    </dgm:pt>
    <dgm:pt modelId="{4AAB8ECE-33C4-4305-9488-A40477D953E7}" type="pres">
      <dgm:prSet presAssocID="{398C4F42-4827-4444-9E5A-84CC1E6F25B7}" presName="outerComposite" presStyleCnt="0">
        <dgm:presLayoutVars>
          <dgm:chMax val="5"/>
          <dgm:dir/>
          <dgm:resizeHandles val="exact"/>
        </dgm:presLayoutVars>
      </dgm:prSet>
      <dgm:spPr/>
    </dgm:pt>
    <dgm:pt modelId="{B556F904-C868-4A51-AF5B-A3AE73BF590C}" type="pres">
      <dgm:prSet presAssocID="{398C4F42-4827-4444-9E5A-84CC1E6F25B7}" presName="dummyMaxCanvas" presStyleCnt="0">
        <dgm:presLayoutVars/>
      </dgm:prSet>
      <dgm:spPr/>
    </dgm:pt>
    <dgm:pt modelId="{7CFB0DD4-B70F-4984-B655-20B147108D34}" type="pres">
      <dgm:prSet presAssocID="{398C4F42-4827-4444-9E5A-84CC1E6F25B7}" presName="TwoNodes_1" presStyleLbl="node1" presStyleIdx="0" presStyleCnt="2" custScaleX="101793" custScaleY="72617">
        <dgm:presLayoutVars>
          <dgm:bulletEnabled val="1"/>
        </dgm:presLayoutVars>
      </dgm:prSet>
      <dgm:spPr/>
    </dgm:pt>
    <dgm:pt modelId="{4457A79D-E990-4A00-9C15-BDE1931120D0}" type="pres">
      <dgm:prSet presAssocID="{398C4F42-4827-4444-9E5A-84CC1E6F25B7}" presName="TwoNodes_2" presStyleLbl="node1" presStyleIdx="1" presStyleCnt="2">
        <dgm:presLayoutVars>
          <dgm:bulletEnabled val="1"/>
        </dgm:presLayoutVars>
      </dgm:prSet>
      <dgm:spPr/>
    </dgm:pt>
    <dgm:pt modelId="{D7A612AC-F43A-40FE-9880-757E15990CC0}" type="pres">
      <dgm:prSet presAssocID="{398C4F42-4827-4444-9E5A-84CC1E6F25B7}" presName="TwoConn_1-2" presStyleLbl="fgAccFollowNode1" presStyleIdx="0" presStyleCnt="1">
        <dgm:presLayoutVars>
          <dgm:bulletEnabled val="1"/>
        </dgm:presLayoutVars>
      </dgm:prSet>
      <dgm:spPr/>
    </dgm:pt>
    <dgm:pt modelId="{A10D85C9-A370-431A-BDA1-BA8CEC0CCDB7}" type="pres">
      <dgm:prSet presAssocID="{398C4F42-4827-4444-9E5A-84CC1E6F25B7}" presName="TwoNodes_1_text" presStyleLbl="node1" presStyleIdx="1" presStyleCnt="2">
        <dgm:presLayoutVars>
          <dgm:bulletEnabled val="1"/>
        </dgm:presLayoutVars>
      </dgm:prSet>
      <dgm:spPr/>
    </dgm:pt>
    <dgm:pt modelId="{83B29D56-E05A-416E-A22A-B39880EC5466}" type="pres">
      <dgm:prSet presAssocID="{398C4F42-4827-4444-9E5A-84CC1E6F25B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879DDF19-6149-44D2-9CD7-B2A4E343AA6E}" srcId="{398C4F42-4827-4444-9E5A-84CC1E6F25B7}" destId="{4A4CE05B-3C19-4D8B-ADF8-B6A7B3BEAE93}" srcOrd="1" destOrd="0" parTransId="{E6894F7D-424A-4259-A3A0-D23986BA3461}" sibTransId="{1A74168C-DC65-44AB-9F76-FAEEEBE3AD9A}"/>
    <dgm:cxn modelId="{04C3AE22-DB84-4F73-A2EB-959385046B4C}" type="presOf" srcId="{4A4CE05B-3C19-4D8B-ADF8-B6A7B3BEAE93}" destId="{83B29D56-E05A-416E-A22A-B39880EC5466}" srcOrd="1" destOrd="0" presId="urn:microsoft.com/office/officeart/2005/8/layout/vProcess5"/>
    <dgm:cxn modelId="{CFDA1A29-8294-402C-9004-9B8BDFB8016E}" type="presOf" srcId="{4A4CE05B-3C19-4D8B-ADF8-B6A7B3BEAE93}" destId="{4457A79D-E990-4A00-9C15-BDE1931120D0}" srcOrd="0" destOrd="0" presId="urn:microsoft.com/office/officeart/2005/8/layout/vProcess5"/>
    <dgm:cxn modelId="{D15FCC37-81B2-43E7-8C36-01970700084F}" type="presOf" srcId="{AFAA4900-51E6-4B3F-BF0F-01F245FF8FB8}" destId="{D7A612AC-F43A-40FE-9880-757E15990CC0}" srcOrd="0" destOrd="0" presId="urn:microsoft.com/office/officeart/2005/8/layout/vProcess5"/>
    <dgm:cxn modelId="{8BC9273B-C916-4BBF-BD26-E772D25688FB}" srcId="{398C4F42-4827-4444-9E5A-84CC1E6F25B7}" destId="{8AF6F8BE-5224-4836-A101-FCDD76C19ACB}" srcOrd="0" destOrd="0" parTransId="{76ADA29B-F640-4E9C-9E03-C9128E30595C}" sibTransId="{AFAA4900-51E6-4B3F-BF0F-01F245FF8FB8}"/>
    <dgm:cxn modelId="{B0455C60-2C4D-4CF0-AF96-6D4EEA4D5FBD}" type="presOf" srcId="{8AF6F8BE-5224-4836-A101-FCDD76C19ACB}" destId="{A10D85C9-A370-431A-BDA1-BA8CEC0CCDB7}" srcOrd="1" destOrd="0" presId="urn:microsoft.com/office/officeart/2005/8/layout/vProcess5"/>
    <dgm:cxn modelId="{64682688-719F-46BA-95C0-9CE6D181C764}" type="presOf" srcId="{398C4F42-4827-4444-9E5A-84CC1E6F25B7}" destId="{4AAB8ECE-33C4-4305-9488-A40477D953E7}" srcOrd="0" destOrd="0" presId="urn:microsoft.com/office/officeart/2005/8/layout/vProcess5"/>
    <dgm:cxn modelId="{B00D6AC8-1331-4E12-A5F8-8DCA8EAB6B80}" type="presOf" srcId="{8AF6F8BE-5224-4836-A101-FCDD76C19ACB}" destId="{7CFB0DD4-B70F-4984-B655-20B147108D34}" srcOrd="0" destOrd="0" presId="urn:microsoft.com/office/officeart/2005/8/layout/vProcess5"/>
    <dgm:cxn modelId="{EC7D9FD8-B585-47D7-87F2-64DA2261B836}" type="presParOf" srcId="{4AAB8ECE-33C4-4305-9488-A40477D953E7}" destId="{B556F904-C868-4A51-AF5B-A3AE73BF590C}" srcOrd="0" destOrd="0" presId="urn:microsoft.com/office/officeart/2005/8/layout/vProcess5"/>
    <dgm:cxn modelId="{6167F3F8-4708-459D-9CB1-7C9A8D58864D}" type="presParOf" srcId="{4AAB8ECE-33C4-4305-9488-A40477D953E7}" destId="{7CFB0DD4-B70F-4984-B655-20B147108D34}" srcOrd="1" destOrd="0" presId="urn:microsoft.com/office/officeart/2005/8/layout/vProcess5"/>
    <dgm:cxn modelId="{3F6DDB62-BFA2-4D07-9F12-E0851A50AD4A}" type="presParOf" srcId="{4AAB8ECE-33C4-4305-9488-A40477D953E7}" destId="{4457A79D-E990-4A00-9C15-BDE1931120D0}" srcOrd="2" destOrd="0" presId="urn:microsoft.com/office/officeart/2005/8/layout/vProcess5"/>
    <dgm:cxn modelId="{5648B6CF-A67C-4C9D-9BDC-3D52B8C07930}" type="presParOf" srcId="{4AAB8ECE-33C4-4305-9488-A40477D953E7}" destId="{D7A612AC-F43A-40FE-9880-757E15990CC0}" srcOrd="3" destOrd="0" presId="urn:microsoft.com/office/officeart/2005/8/layout/vProcess5"/>
    <dgm:cxn modelId="{33226CA9-B33A-4B58-AEF4-E1135CB77B3E}" type="presParOf" srcId="{4AAB8ECE-33C4-4305-9488-A40477D953E7}" destId="{A10D85C9-A370-431A-BDA1-BA8CEC0CCDB7}" srcOrd="4" destOrd="0" presId="urn:microsoft.com/office/officeart/2005/8/layout/vProcess5"/>
    <dgm:cxn modelId="{317EB1F8-2D4E-4C5A-ACBF-B6A0CE553591}" type="presParOf" srcId="{4AAB8ECE-33C4-4305-9488-A40477D953E7}" destId="{83B29D56-E05A-416E-A22A-B39880EC546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530F6-5E38-45FF-B7DA-79F4DEB0940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3641C95-75B7-49A7-9825-0AD068887F6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Fields are variables declared within a class to store data.</a:t>
          </a:r>
        </a:p>
      </dgm:t>
    </dgm:pt>
    <dgm:pt modelId="{5EADF035-8264-4A5E-8272-AEF1355C653D}" type="parTrans" cxnId="{F0CBEB2C-45E2-44E6-8B56-AA65155F51E8}">
      <dgm:prSet/>
      <dgm:spPr/>
      <dgm:t>
        <a:bodyPr/>
        <a:lstStyle/>
        <a:p>
          <a:endParaRPr lang="en-US"/>
        </a:p>
      </dgm:t>
    </dgm:pt>
    <dgm:pt modelId="{D23484DB-84D2-4B57-B52D-6C133B005942}" type="sibTrans" cxnId="{F0CBEB2C-45E2-44E6-8B56-AA65155F51E8}">
      <dgm:prSet/>
      <dgm:spPr/>
      <dgm:t>
        <a:bodyPr/>
        <a:lstStyle/>
        <a:p>
          <a:endParaRPr lang="en-US"/>
        </a:p>
      </dgm:t>
    </dgm:pt>
    <dgm:pt modelId="{97349A5A-C6F2-4204-A5C9-B387507312D9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Methods are functions declared within a class to perform actions.</a:t>
          </a:r>
        </a:p>
      </dgm:t>
    </dgm:pt>
    <dgm:pt modelId="{B5E9C9CE-29BC-435C-ACB7-16E5CA725523}" type="parTrans" cxnId="{07DA22EB-E3E7-408E-9940-36F57D7019D8}">
      <dgm:prSet/>
      <dgm:spPr/>
      <dgm:t>
        <a:bodyPr/>
        <a:lstStyle/>
        <a:p>
          <a:endParaRPr lang="en-US"/>
        </a:p>
      </dgm:t>
    </dgm:pt>
    <dgm:pt modelId="{D27982D8-D73F-4EC4-BEC1-363ED9725C1E}" type="sibTrans" cxnId="{07DA22EB-E3E7-408E-9940-36F57D7019D8}">
      <dgm:prSet/>
      <dgm:spPr/>
      <dgm:t>
        <a:bodyPr/>
        <a:lstStyle/>
        <a:p>
          <a:endParaRPr lang="en-US"/>
        </a:p>
      </dgm:t>
    </dgm:pt>
    <dgm:pt modelId="{860B49BC-2E46-4C92-98DF-1A91E1DB0B1A}" type="pres">
      <dgm:prSet presAssocID="{DF4530F6-5E38-45FF-B7DA-79F4DEB094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19C3D8-F3E0-46AB-B4F1-6F5AB67B4591}" type="pres">
      <dgm:prSet presAssocID="{23641C95-75B7-49A7-9825-0AD068887F6A}" presName="hierRoot1" presStyleCnt="0"/>
      <dgm:spPr/>
    </dgm:pt>
    <dgm:pt modelId="{262E18D8-8118-4A33-BB6B-58E982D89F6E}" type="pres">
      <dgm:prSet presAssocID="{23641C95-75B7-49A7-9825-0AD068887F6A}" presName="composite" presStyleCnt="0"/>
      <dgm:spPr/>
    </dgm:pt>
    <dgm:pt modelId="{D2858E9B-EB6C-4602-9C3B-4BD28F3F4A94}" type="pres">
      <dgm:prSet presAssocID="{23641C95-75B7-49A7-9825-0AD068887F6A}" presName="background" presStyleLbl="node0" presStyleIdx="0" presStyleCnt="2"/>
      <dgm:spPr/>
    </dgm:pt>
    <dgm:pt modelId="{D156DAD2-38B9-4C51-84CD-D47BBC1B965B}" type="pres">
      <dgm:prSet presAssocID="{23641C95-75B7-49A7-9825-0AD068887F6A}" presName="text" presStyleLbl="fgAcc0" presStyleIdx="0" presStyleCnt="2">
        <dgm:presLayoutVars>
          <dgm:chPref val="3"/>
        </dgm:presLayoutVars>
      </dgm:prSet>
      <dgm:spPr/>
    </dgm:pt>
    <dgm:pt modelId="{490C8178-CADC-4C6E-9C27-35F5A601749B}" type="pres">
      <dgm:prSet presAssocID="{23641C95-75B7-49A7-9825-0AD068887F6A}" presName="hierChild2" presStyleCnt="0"/>
      <dgm:spPr/>
    </dgm:pt>
    <dgm:pt modelId="{F9C948D0-F87F-42EF-9AE3-4CA3E6B3A951}" type="pres">
      <dgm:prSet presAssocID="{97349A5A-C6F2-4204-A5C9-B387507312D9}" presName="hierRoot1" presStyleCnt="0"/>
      <dgm:spPr/>
    </dgm:pt>
    <dgm:pt modelId="{3FAEBFB3-615F-4269-8DC7-BFF57636BB46}" type="pres">
      <dgm:prSet presAssocID="{97349A5A-C6F2-4204-A5C9-B387507312D9}" presName="composite" presStyleCnt="0"/>
      <dgm:spPr/>
    </dgm:pt>
    <dgm:pt modelId="{B8267A33-0E10-4708-8058-83DC3F6EC4BB}" type="pres">
      <dgm:prSet presAssocID="{97349A5A-C6F2-4204-A5C9-B387507312D9}" presName="background" presStyleLbl="node0" presStyleIdx="1" presStyleCnt="2"/>
      <dgm:spPr/>
    </dgm:pt>
    <dgm:pt modelId="{492EB0AD-FE32-42D5-9591-0971613A7942}" type="pres">
      <dgm:prSet presAssocID="{97349A5A-C6F2-4204-A5C9-B387507312D9}" presName="text" presStyleLbl="fgAcc0" presStyleIdx="1" presStyleCnt="2" custLinFactNeighborX="555" custLinFactNeighborY="64822">
        <dgm:presLayoutVars>
          <dgm:chPref val="3"/>
        </dgm:presLayoutVars>
      </dgm:prSet>
      <dgm:spPr/>
    </dgm:pt>
    <dgm:pt modelId="{1BB524C5-C2B4-41AB-A3D7-1E87BD592549}" type="pres">
      <dgm:prSet presAssocID="{97349A5A-C6F2-4204-A5C9-B387507312D9}" presName="hierChild2" presStyleCnt="0"/>
      <dgm:spPr/>
    </dgm:pt>
  </dgm:ptLst>
  <dgm:cxnLst>
    <dgm:cxn modelId="{E85CE424-AD3E-495F-AC53-6AEB3FDBFD31}" type="presOf" srcId="{23641C95-75B7-49A7-9825-0AD068887F6A}" destId="{D156DAD2-38B9-4C51-84CD-D47BBC1B965B}" srcOrd="0" destOrd="0" presId="urn:microsoft.com/office/officeart/2005/8/layout/hierarchy1"/>
    <dgm:cxn modelId="{F0CBEB2C-45E2-44E6-8B56-AA65155F51E8}" srcId="{DF4530F6-5E38-45FF-B7DA-79F4DEB0940C}" destId="{23641C95-75B7-49A7-9825-0AD068887F6A}" srcOrd="0" destOrd="0" parTransId="{5EADF035-8264-4A5E-8272-AEF1355C653D}" sibTransId="{D23484DB-84D2-4B57-B52D-6C133B005942}"/>
    <dgm:cxn modelId="{11A3E559-21CD-49C3-9E41-93E61242CF83}" type="presOf" srcId="{97349A5A-C6F2-4204-A5C9-B387507312D9}" destId="{492EB0AD-FE32-42D5-9591-0971613A7942}" srcOrd="0" destOrd="0" presId="urn:microsoft.com/office/officeart/2005/8/layout/hierarchy1"/>
    <dgm:cxn modelId="{F5D70491-0EDB-452A-8814-145353D0218D}" type="presOf" srcId="{DF4530F6-5E38-45FF-B7DA-79F4DEB0940C}" destId="{860B49BC-2E46-4C92-98DF-1A91E1DB0B1A}" srcOrd="0" destOrd="0" presId="urn:microsoft.com/office/officeart/2005/8/layout/hierarchy1"/>
    <dgm:cxn modelId="{07DA22EB-E3E7-408E-9940-36F57D7019D8}" srcId="{DF4530F6-5E38-45FF-B7DA-79F4DEB0940C}" destId="{97349A5A-C6F2-4204-A5C9-B387507312D9}" srcOrd="1" destOrd="0" parTransId="{B5E9C9CE-29BC-435C-ACB7-16E5CA725523}" sibTransId="{D27982D8-D73F-4EC4-BEC1-363ED9725C1E}"/>
    <dgm:cxn modelId="{0035EAA4-54B4-4C69-AB15-510460CD0537}" type="presParOf" srcId="{860B49BC-2E46-4C92-98DF-1A91E1DB0B1A}" destId="{9819C3D8-F3E0-46AB-B4F1-6F5AB67B4591}" srcOrd="0" destOrd="0" presId="urn:microsoft.com/office/officeart/2005/8/layout/hierarchy1"/>
    <dgm:cxn modelId="{02F7B05F-544C-4D53-92C1-73AAB456D74B}" type="presParOf" srcId="{9819C3D8-F3E0-46AB-B4F1-6F5AB67B4591}" destId="{262E18D8-8118-4A33-BB6B-58E982D89F6E}" srcOrd="0" destOrd="0" presId="urn:microsoft.com/office/officeart/2005/8/layout/hierarchy1"/>
    <dgm:cxn modelId="{8D380085-54B3-4856-85F3-43FE7CC2E839}" type="presParOf" srcId="{262E18D8-8118-4A33-BB6B-58E982D89F6E}" destId="{D2858E9B-EB6C-4602-9C3B-4BD28F3F4A94}" srcOrd="0" destOrd="0" presId="urn:microsoft.com/office/officeart/2005/8/layout/hierarchy1"/>
    <dgm:cxn modelId="{CFD252BD-FA54-4765-8AC4-D37A84F4F141}" type="presParOf" srcId="{262E18D8-8118-4A33-BB6B-58E982D89F6E}" destId="{D156DAD2-38B9-4C51-84CD-D47BBC1B965B}" srcOrd="1" destOrd="0" presId="urn:microsoft.com/office/officeart/2005/8/layout/hierarchy1"/>
    <dgm:cxn modelId="{674EEC81-179A-436F-A693-D8CD89DBF92B}" type="presParOf" srcId="{9819C3D8-F3E0-46AB-B4F1-6F5AB67B4591}" destId="{490C8178-CADC-4C6E-9C27-35F5A601749B}" srcOrd="1" destOrd="0" presId="urn:microsoft.com/office/officeart/2005/8/layout/hierarchy1"/>
    <dgm:cxn modelId="{29978E9C-7C2F-4C29-81DA-8509757ED4C6}" type="presParOf" srcId="{860B49BC-2E46-4C92-98DF-1A91E1DB0B1A}" destId="{F9C948D0-F87F-42EF-9AE3-4CA3E6B3A951}" srcOrd="1" destOrd="0" presId="urn:microsoft.com/office/officeart/2005/8/layout/hierarchy1"/>
    <dgm:cxn modelId="{6C53A5B0-A842-43E6-9BA3-93FECB141DE7}" type="presParOf" srcId="{F9C948D0-F87F-42EF-9AE3-4CA3E6B3A951}" destId="{3FAEBFB3-615F-4269-8DC7-BFF57636BB46}" srcOrd="0" destOrd="0" presId="urn:microsoft.com/office/officeart/2005/8/layout/hierarchy1"/>
    <dgm:cxn modelId="{C966DACA-21A4-4672-8667-2A03D7446B47}" type="presParOf" srcId="{3FAEBFB3-615F-4269-8DC7-BFF57636BB46}" destId="{B8267A33-0E10-4708-8058-83DC3F6EC4BB}" srcOrd="0" destOrd="0" presId="urn:microsoft.com/office/officeart/2005/8/layout/hierarchy1"/>
    <dgm:cxn modelId="{E5A7ADB7-0175-4E54-BE8F-1634271C5D95}" type="presParOf" srcId="{3FAEBFB3-615F-4269-8DC7-BFF57636BB46}" destId="{492EB0AD-FE32-42D5-9591-0971613A7942}" srcOrd="1" destOrd="0" presId="urn:microsoft.com/office/officeart/2005/8/layout/hierarchy1"/>
    <dgm:cxn modelId="{1086E80D-D167-4718-ABFB-90AD05689372}" type="presParOf" srcId="{F9C948D0-F87F-42EF-9AE3-4CA3E6B3A951}" destId="{1BB524C5-C2B4-41AB-A3D7-1E87BD59254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C4F42-4827-4444-9E5A-84CC1E6F25B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AF6F8BE-5224-4836-A101-FCDD76C19ACB}">
      <dgm:prSet custT="1"/>
      <dgm:spPr>
        <a:solidFill>
          <a:srgbClr val="00B0F0"/>
        </a:solidFill>
      </dgm:spPr>
      <dgm:t>
        <a:bodyPr/>
        <a:lstStyle/>
        <a:p>
          <a:r>
            <a:rPr lang="en-US" sz="1800" dirty="0"/>
            <a:t>Constructor overloading allows a class to have multiple constructors with different parameter lists.</a:t>
          </a:r>
        </a:p>
      </dgm:t>
    </dgm:pt>
    <dgm:pt modelId="{76ADA29B-F640-4E9C-9E03-C9128E30595C}" type="parTrans" cxnId="{8BC9273B-C916-4BBF-BD26-E772D25688FB}">
      <dgm:prSet/>
      <dgm:spPr/>
      <dgm:t>
        <a:bodyPr/>
        <a:lstStyle/>
        <a:p>
          <a:endParaRPr lang="en-US"/>
        </a:p>
      </dgm:t>
    </dgm:pt>
    <dgm:pt modelId="{AFAA4900-51E6-4B3F-BF0F-01F245FF8FB8}" type="sibTrans" cxnId="{8BC9273B-C916-4BBF-BD26-E772D25688FB}">
      <dgm:prSet/>
      <dgm:spPr/>
      <dgm:t>
        <a:bodyPr/>
        <a:lstStyle/>
        <a:p>
          <a:endParaRPr lang="en-US" dirty="0"/>
        </a:p>
      </dgm:t>
    </dgm:pt>
    <dgm:pt modelId="{4A4CE05B-3C19-4D8B-ADF8-B6A7B3BEAE93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/>
            <a:t>It provides flexibility in object creation.</a:t>
          </a:r>
        </a:p>
      </dgm:t>
    </dgm:pt>
    <dgm:pt modelId="{E6894F7D-424A-4259-A3A0-D23986BA3461}" type="parTrans" cxnId="{879DDF19-6149-44D2-9CD7-B2A4E343AA6E}">
      <dgm:prSet/>
      <dgm:spPr/>
      <dgm:t>
        <a:bodyPr/>
        <a:lstStyle/>
        <a:p>
          <a:endParaRPr lang="en-US"/>
        </a:p>
      </dgm:t>
    </dgm:pt>
    <dgm:pt modelId="{1A74168C-DC65-44AB-9F76-FAEEEBE3AD9A}" type="sibTrans" cxnId="{879DDF19-6149-44D2-9CD7-B2A4E343AA6E}">
      <dgm:prSet/>
      <dgm:spPr/>
      <dgm:t>
        <a:bodyPr/>
        <a:lstStyle/>
        <a:p>
          <a:endParaRPr lang="en-US"/>
        </a:p>
      </dgm:t>
    </dgm:pt>
    <dgm:pt modelId="{4AAB8ECE-33C4-4305-9488-A40477D953E7}" type="pres">
      <dgm:prSet presAssocID="{398C4F42-4827-4444-9E5A-84CC1E6F25B7}" presName="outerComposite" presStyleCnt="0">
        <dgm:presLayoutVars>
          <dgm:chMax val="5"/>
          <dgm:dir/>
          <dgm:resizeHandles val="exact"/>
        </dgm:presLayoutVars>
      </dgm:prSet>
      <dgm:spPr/>
    </dgm:pt>
    <dgm:pt modelId="{B556F904-C868-4A51-AF5B-A3AE73BF590C}" type="pres">
      <dgm:prSet presAssocID="{398C4F42-4827-4444-9E5A-84CC1E6F25B7}" presName="dummyMaxCanvas" presStyleCnt="0">
        <dgm:presLayoutVars/>
      </dgm:prSet>
      <dgm:spPr/>
    </dgm:pt>
    <dgm:pt modelId="{7CFB0DD4-B70F-4984-B655-20B147108D34}" type="pres">
      <dgm:prSet presAssocID="{398C4F42-4827-4444-9E5A-84CC1E6F25B7}" presName="TwoNodes_1" presStyleLbl="node1" presStyleIdx="0" presStyleCnt="2" custScaleX="117647" custScaleY="72617" custLinFactNeighborX="4990" custLinFactNeighborY="5033">
        <dgm:presLayoutVars>
          <dgm:bulletEnabled val="1"/>
        </dgm:presLayoutVars>
      </dgm:prSet>
      <dgm:spPr/>
    </dgm:pt>
    <dgm:pt modelId="{4457A79D-E990-4A00-9C15-BDE1931120D0}" type="pres">
      <dgm:prSet presAssocID="{398C4F42-4827-4444-9E5A-84CC1E6F25B7}" presName="TwoNodes_2" presStyleLbl="node1" presStyleIdx="1" presStyleCnt="2" custScaleX="107436" custScaleY="58690" custLinFactNeighborX="4" custLinFactNeighborY="27766">
        <dgm:presLayoutVars>
          <dgm:bulletEnabled val="1"/>
        </dgm:presLayoutVars>
      </dgm:prSet>
      <dgm:spPr/>
    </dgm:pt>
    <dgm:pt modelId="{D7A612AC-F43A-40FE-9880-757E15990CC0}" type="pres">
      <dgm:prSet presAssocID="{398C4F42-4827-4444-9E5A-84CC1E6F25B7}" presName="TwoConn_1-2" presStyleLbl="fgAccFollowNode1" presStyleIdx="0" presStyleCnt="1" custLinFactNeighborX="-5916" custLinFactNeighborY="27840">
        <dgm:presLayoutVars>
          <dgm:bulletEnabled val="1"/>
        </dgm:presLayoutVars>
      </dgm:prSet>
      <dgm:spPr/>
    </dgm:pt>
    <dgm:pt modelId="{A10D85C9-A370-431A-BDA1-BA8CEC0CCDB7}" type="pres">
      <dgm:prSet presAssocID="{398C4F42-4827-4444-9E5A-84CC1E6F25B7}" presName="TwoNodes_1_text" presStyleLbl="node1" presStyleIdx="1" presStyleCnt="2">
        <dgm:presLayoutVars>
          <dgm:bulletEnabled val="1"/>
        </dgm:presLayoutVars>
      </dgm:prSet>
      <dgm:spPr/>
    </dgm:pt>
    <dgm:pt modelId="{83B29D56-E05A-416E-A22A-B39880EC5466}" type="pres">
      <dgm:prSet presAssocID="{398C4F42-4827-4444-9E5A-84CC1E6F25B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879DDF19-6149-44D2-9CD7-B2A4E343AA6E}" srcId="{398C4F42-4827-4444-9E5A-84CC1E6F25B7}" destId="{4A4CE05B-3C19-4D8B-ADF8-B6A7B3BEAE93}" srcOrd="1" destOrd="0" parTransId="{E6894F7D-424A-4259-A3A0-D23986BA3461}" sibTransId="{1A74168C-DC65-44AB-9F76-FAEEEBE3AD9A}"/>
    <dgm:cxn modelId="{04C3AE22-DB84-4F73-A2EB-959385046B4C}" type="presOf" srcId="{4A4CE05B-3C19-4D8B-ADF8-B6A7B3BEAE93}" destId="{83B29D56-E05A-416E-A22A-B39880EC5466}" srcOrd="1" destOrd="0" presId="urn:microsoft.com/office/officeart/2005/8/layout/vProcess5"/>
    <dgm:cxn modelId="{CFDA1A29-8294-402C-9004-9B8BDFB8016E}" type="presOf" srcId="{4A4CE05B-3C19-4D8B-ADF8-B6A7B3BEAE93}" destId="{4457A79D-E990-4A00-9C15-BDE1931120D0}" srcOrd="0" destOrd="0" presId="urn:microsoft.com/office/officeart/2005/8/layout/vProcess5"/>
    <dgm:cxn modelId="{D15FCC37-81B2-43E7-8C36-01970700084F}" type="presOf" srcId="{AFAA4900-51E6-4B3F-BF0F-01F245FF8FB8}" destId="{D7A612AC-F43A-40FE-9880-757E15990CC0}" srcOrd="0" destOrd="0" presId="urn:microsoft.com/office/officeart/2005/8/layout/vProcess5"/>
    <dgm:cxn modelId="{8BC9273B-C916-4BBF-BD26-E772D25688FB}" srcId="{398C4F42-4827-4444-9E5A-84CC1E6F25B7}" destId="{8AF6F8BE-5224-4836-A101-FCDD76C19ACB}" srcOrd="0" destOrd="0" parTransId="{76ADA29B-F640-4E9C-9E03-C9128E30595C}" sibTransId="{AFAA4900-51E6-4B3F-BF0F-01F245FF8FB8}"/>
    <dgm:cxn modelId="{B0455C60-2C4D-4CF0-AF96-6D4EEA4D5FBD}" type="presOf" srcId="{8AF6F8BE-5224-4836-A101-FCDD76C19ACB}" destId="{A10D85C9-A370-431A-BDA1-BA8CEC0CCDB7}" srcOrd="1" destOrd="0" presId="urn:microsoft.com/office/officeart/2005/8/layout/vProcess5"/>
    <dgm:cxn modelId="{64682688-719F-46BA-95C0-9CE6D181C764}" type="presOf" srcId="{398C4F42-4827-4444-9E5A-84CC1E6F25B7}" destId="{4AAB8ECE-33C4-4305-9488-A40477D953E7}" srcOrd="0" destOrd="0" presId="urn:microsoft.com/office/officeart/2005/8/layout/vProcess5"/>
    <dgm:cxn modelId="{B00D6AC8-1331-4E12-A5F8-8DCA8EAB6B80}" type="presOf" srcId="{8AF6F8BE-5224-4836-A101-FCDD76C19ACB}" destId="{7CFB0DD4-B70F-4984-B655-20B147108D34}" srcOrd="0" destOrd="0" presId="urn:microsoft.com/office/officeart/2005/8/layout/vProcess5"/>
    <dgm:cxn modelId="{EC7D9FD8-B585-47D7-87F2-64DA2261B836}" type="presParOf" srcId="{4AAB8ECE-33C4-4305-9488-A40477D953E7}" destId="{B556F904-C868-4A51-AF5B-A3AE73BF590C}" srcOrd="0" destOrd="0" presId="urn:microsoft.com/office/officeart/2005/8/layout/vProcess5"/>
    <dgm:cxn modelId="{6167F3F8-4708-459D-9CB1-7C9A8D58864D}" type="presParOf" srcId="{4AAB8ECE-33C4-4305-9488-A40477D953E7}" destId="{7CFB0DD4-B70F-4984-B655-20B147108D34}" srcOrd="1" destOrd="0" presId="urn:microsoft.com/office/officeart/2005/8/layout/vProcess5"/>
    <dgm:cxn modelId="{3F6DDB62-BFA2-4D07-9F12-E0851A50AD4A}" type="presParOf" srcId="{4AAB8ECE-33C4-4305-9488-A40477D953E7}" destId="{4457A79D-E990-4A00-9C15-BDE1931120D0}" srcOrd="2" destOrd="0" presId="urn:microsoft.com/office/officeart/2005/8/layout/vProcess5"/>
    <dgm:cxn modelId="{5648B6CF-A67C-4C9D-9BDC-3D52B8C07930}" type="presParOf" srcId="{4AAB8ECE-33C4-4305-9488-A40477D953E7}" destId="{D7A612AC-F43A-40FE-9880-757E15990CC0}" srcOrd="3" destOrd="0" presId="urn:microsoft.com/office/officeart/2005/8/layout/vProcess5"/>
    <dgm:cxn modelId="{33226CA9-B33A-4B58-AEF4-E1135CB77B3E}" type="presParOf" srcId="{4AAB8ECE-33C4-4305-9488-A40477D953E7}" destId="{A10D85C9-A370-431A-BDA1-BA8CEC0CCDB7}" srcOrd="4" destOrd="0" presId="urn:microsoft.com/office/officeart/2005/8/layout/vProcess5"/>
    <dgm:cxn modelId="{317EB1F8-2D4E-4C5A-ACBF-B6A0CE553591}" type="presParOf" srcId="{4AAB8ECE-33C4-4305-9488-A40477D953E7}" destId="{83B29D56-E05A-416E-A22A-B39880EC546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B0DD4-B70F-4984-B655-20B147108D34}">
      <dsp:nvSpPr>
        <dsp:cNvPr id="0" name=""/>
        <dsp:cNvSpPr/>
      </dsp:nvSpPr>
      <dsp:spPr>
        <a:xfrm>
          <a:off x="-24282" y="116746"/>
          <a:ext cx="5514357" cy="619198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Objects are instances of classes, which serve as blueprints for creating objects.</a:t>
          </a:r>
        </a:p>
      </dsp:txBody>
      <dsp:txXfrm>
        <a:off x="-6146" y="134882"/>
        <a:ext cx="4631804" cy="582926"/>
      </dsp:txXfrm>
    </dsp:sp>
    <dsp:sp modelId="{4457A79D-E990-4A00-9C15-BDE1931120D0}">
      <dsp:nvSpPr>
        <dsp:cNvPr id="0" name=""/>
        <dsp:cNvSpPr/>
      </dsp:nvSpPr>
      <dsp:spPr>
        <a:xfrm>
          <a:off x="980263" y="1042178"/>
          <a:ext cx="5417226" cy="85269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Classes define the properties and behaviors of objects.</a:t>
          </a:r>
        </a:p>
      </dsp:txBody>
      <dsp:txXfrm>
        <a:off x="1005237" y="1067152"/>
        <a:ext cx="3857048" cy="802743"/>
      </dsp:txXfrm>
    </dsp:sp>
    <dsp:sp modelId="{D7A612AC-F43A-40FE-9880-757E15990CC0}">
      <dsp:nvSpPr>
        <dsp:cNvPr id="0" name=""/>
        <dsp:cNvSpPr/>
      </dsp:nvSpPr>
      <dsp:spPr>
        <a:xfrm>
          <a:off x="4887260" y="670310"/>
          <a:ext cx="554249" cy="554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5011966" y="670310"/>
        <a:ext cx="304837" cy="41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58E9B-EB6C-4602-9C3B-4BD28F3F4A94}">
      <dsp:nvSpPr>
        <dsp:cNvPr id="0" name=""/>
        <dsp:cNvSpPr/>
      </dsp:nvSpPr>
      <dsp:spPr>
        <a:xfrm>
          <a:off x="91725" y="704"/>
          <a:ext cx="2959445" cy="18792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DAD2-38B9-4C51-84CD-D47BBC1B965B}">
      <dsp:nvSpPr>
        <dsp:cNvPr id="0" name=""/>
        <dsp:cNvSpPr/>
      </dsp:nvSpPr>
      <dsp:spPr>
        <a:xfrm>
          <a:off x="420552" y="313090"/>
          <a:ext cx="2959445" cy="18792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Fields are variables declared within a class to store data.</a:t>
          </a:r>
        </a:p>
      </dsp:txBody>
      <dsp:txXfrm>
        <a:off x="475593" y="368131"/>
        <a:ext cx="2849363" cy="1769166"/>
      </dsp:txXfrm>
    </dsp:sp>
    <dsp:sp modelId="{B8267A33-0E10-4708-8058-83DC3F6EC4BB}">
      <dsp:nvSpPr>
        <dsp:cNvPr id="0" name=""/>
        <dsp:cNvSpPr/>
      </dsp:nvSpPr>
      <dsp:spPr>
        <a:xfrm>
          <a:off x="3725251" y="1409"/>
          <a:ext cx="2959445" cy="18792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EB0AD-FE32-42D5-9591-0971613A7942}">
      <dsp:nvSpPr>
        <dsp:cNvPr id="0" name=""/>
        <dsp:cNvSpPr/>
      </dsp:nvSpPr>
      <dsp:spPr>
        <a:xfrm>
          <a:off x="4054078" y="313795"/>
          <a:ext cx="2959445" cy="18792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Methods are functions declared within a class to perform actions.</a:t>
          </a:r>
        </a:p>
      </dsp:txBody>
      <dsp:txXfrm>
        <a:off x="4109119" y="368836"/>
        <a:ext cx="2849363" cy="1769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B0DD4-B70F-4984-B655-20B147108D34}">
      <dsp:nvSpPr>
        <dsp:cNvPr id="0" name=""/>
        <dsp:cNvSpPr/>
      </dsp:nvSpPr>
      <dsp:spPr>
        <a:xfrm>
          <a:off x="-69381" y="159662"/>
          <a:ext cx="6373204" cy="619198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Constructor overloading allows a class to have multiple constructors with different parameter lists.</a:t>
          </a:r>
        </a:p>
      </dsp:txBody>
      <dsp:txXfrm>
        <a:off x="-51245" y="177798"/>
        <a:ext cx="5358845" cy="582926"/>
      </dsp:txXfrm>
    </dsp:sp>
    <dsp:sp modelId="{4457A79D-E990-4A00-9C15-BDE1931120D0}">
      <dsp:nvSpPr>
        <dsp:cNvPr id="0" name=""/>
        <dsp:cNvSpPr/>
      </dsp:nvSpPr>
      <dsp:spPr>
        <a:xfrm>
          <a:off x="892856" y="1394425"/>
          <a:ext cx="5820051" cy="500444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provides flexibility in object creation.</a:t>
          </a:r>
        </a:p>
      </dsp:txBody>
      <dsp:txXfrm>
        <a:off x="907514" y="1409083"/>
        <a:ext cx="4168204" cy="471128"/>
      </dsp:txXfrm>
    </dsp:sp>
    <dsp:sp modelId="{D7A612AC-F43A-40FE-9880-757E15990CC0}">
      <dsp:nvSpPr>
        <dsp:cNvPr id="0" name=""/>
        <dsp:cNvSpPr/>
      </dsp:nvSpPr>
      <dsp:spPr>
        <a:xfrm>
          <a:off x="4968476" y="824613"/>
          <a:ext cx="554249" cy="554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5093182" y="824613"/>
        <a:ext cx="304837" cy="417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AFE1B71-DA8E-ACF3-90E1-119B2F79054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7823DD0-1AFE-7C2F-E7C8-1E940F3A169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3815ED1D-9C87-D74D-F2FE-3250C9DA615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D3F1B49F-DE3C-0C16-6223-3DA6DBEDDB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D1803DE-6D60-914D-A4C0-D9FB7E620C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C0EF7A8-D444-B4FE-25DA-9CB1F87C44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91271C0-CA0C-D11D-FCAC-82F43781C97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81ACF50-9623-8148-388C-CDECB108587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957AC73-4220-2CF7-A737-39EDC677F09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88010D87-4B73-09A3-4FB5-B4A5D73B61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48779FF-152B-D91A-A53F-7C1EC78EC1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CC5E6AB-A637-7044-BA94-0BB8080103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615B6350-7D15-5CC7-6878-7E5474BC0F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Amity Business School</a:t>
            </a:r>
          </a:p>
        </p:txBody>
      </p:sp>
      <p:sp>
        <p:nvSpPr>
          <p:cNvPr id="16386" name="Rectangle 7">
            <a:extLst>
              <a:ext uri="{FF2B5EF4-FFF2-40B4-BE49-F238E27FC236}">
                <a16:creationId xmlns:a16="http://schemas.microsoft.com/office/drawing/2014/main" id="{9F076783-6185-880E-FF3A-EF5A76369C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4A705E-76C3-F349-9C51-AAD353ADDAC5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8A7A0438-C327-0981-1AC5-45072E9C0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1D3A0FD4-81F4-DE93-B543-D49DA738D7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7E57B-BC0A-4B9D-BFC9-93B468A452D6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92D1BE-D25E-791F-1A88-C9B8AC7F4B8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4B03E-EDD9-5542-A3A5-E4559B0CCC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234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4DA2EF0-02EC-7DAB-D59E-2FFEF24C53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371CD-6DE0-9848-8BA1-F7991CD1E6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96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83BF33A-B429-BB47-627A-3A21A7BCE3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9B9AF-8D60-5E47-B040-B28C4D79BB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3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193D765-E715-3074-EB72-3617460669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37E41-9E00-5440-A21E-7469353E70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22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1FF278A-BF62-ACA1-DC1F-B3712DD8B8B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F9D6C-C199-794E-A8FA-4B91FACF32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39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1B35066-0B36-7B0C-05E9-5EDE6A327F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C5B0E2-FD7B-AA4B-ACF9-DC75B5AF8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253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1E975-14C3-B5F2-E3D6-8D459CFB28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73DB-1ECF-6B46-88A0-029B0D05DC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50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8FFA502-7748-00C5-F74D-5D12A781CB7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01D35-74C5-5742-AE71-C0783F09D6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88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67E3EA3-A8CE-32EC-F82A-6E9E050F18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890F62-3C9F-CB49-BDE1-366AC12D7F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4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11A906A-6652-8805-8471-3F13441785E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F2B37-2D5E-2440-8351-BAB7F5E331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21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742B6B0-4477-4A00-58F9-BF6DCC43138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F21D8-CC30-8648-8D5A-43CDD94902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514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15385228-6E92-27A3-8F51-448F9456F8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ECDA3EFE-6B21-69B1-9304-B243354987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fld id="{A629E020-9C2C-DA41-9A87-2C48DDB7BC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E49CF28-B4FC-621F-7AE3-62DA64874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695325"/>
            <a:ext cx="41910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r>
              <a:rPr lang="en-US" altLang="en-US" sz="1050" b="1" dirty="0">
                <a:solidFill>
                  <a:schemeClr val="accent2"/>
                </a:solidFill>
              </a:rPr>
              <a:t>AMITY INSTITUTE OF INFORMATION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48678984-9775-3A2F-EA45-3D96AD79B2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java/2372bc4c5e" TargetMode="External"/><Relationship Id="rId7" Type="http://schemas.openxmlformats.org/officeDocument/2006/relationships/hyperlink" Target="https://trinket.io/java/8e1895a4c5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inket.io/java/29f462afb5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java/6c43181b25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java/51f2d1487c3c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rinket.io/java/e140807662f9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rinket.io/java/c83b61082b4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java/e099fa758f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inket.io/java/e4a760314e23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java/b359f53e5f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java/b359f53e5f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inket.io/java/f0bf745e8acd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java/b359f53e5f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inket.io/java/9fc07d5a9f59" TargetMode="External"/><Relationship Id="rId5" Type="http://schemas.openxmlformats.org/officeDocument/2006/relationships/image" Target="../media/image23.sv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java/1b18ae04d8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java/e25b8d9ff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4">
            <a:extLst>
              <a:ext uri="{FF2B5EF4-FFF2-40B4-BE49-F238E27FC236}">
                <a16:creationId xmlns:a16="http://schemas.microsoft.com/office/drawing/2014/main" id="{652415BE-4660-F41D-0A59-CD81D50210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914399" y="1371600"/>
            <a:ext cx="8018463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Core Java</a:t>
            </a:r>
            <a:b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br>
              <a:rPr lang="en-US" altLang="en-US" sz="4500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en-US" sz="45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CSIT751 (PG)</a:t>
            </a:r>
            <a:br>
              <a:rPr lang="en-US" altLang="en-US" sz="4500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(MODULE II : JAVA WITH OBJECT-ORIENTED FEATURES)</a:t>
            </a:r>
            <a:br>
              <a:rPr lang="en-US" altLang="en-US" sz="2500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endParaRPr lang="en-US" altLang="en-US" sz="25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9757C025-9C81-1150-8889-7494EBDA22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BA29FB-FCCE-0B47-8A11-59E213BA79A3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VB.NET - Page 2">
            <a:extLst>
              <a:ext uri="{FF2B5EF4-FFF2-40B4-BE49-F238E27FC236}">
                <a16:creationId xmlns:a16="http://schemas.microsoft.com/office/drawing/2014/main" id="{6D695191-D386-6505-EB90-5661567D9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FE-C0FE-E395-3CB6-8225DAC90ADC}"/>
              </a:ext>
            </a:extLst>
          </p:cNvPr>
          <p:cNvSpPr txBox="1"/>
          <p:nvPr/>
        </p:nvSpPr>
        <p:spPr>
          <a:xfrm>
            <a:off x="362728" y="1039198"/>
            <a:ext cx="8418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Basic Concepts – Encapsulation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BCAF2-A8FA-07E1-BA5E-CC6D38BA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2082403"/>
            <a:ext cx="6515100" cy="31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VB.NET - Page 2">
            <a:extLst>
              <a:ext uri="{FF2B5EF4-FFF2-40B4-BE49-F238E27FC236}">
                <a16:creationId xmlns:a16="http://schemas.microsoft.com/office/drawing/2014/main" id="{6D695191-D386-6505-EB90-5661567D9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FE-C0FE-E395-3CB6-8225DAC90ADC}"/>
              </a:ext>
            </a:extLst>
          </p:cNvPr>
          <p:cNvSpPr txBox="1"/>
          <p:nvPr/>
        </p:nvSpPr>
        <p:spPr>
          <a:xfrm>
            <a:off x="362728" y="1039198"/>
            <a:ext cx="8418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Encapsulation Example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95766-6BDE-C12F-F9AD-42E9B2C7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96" y="1732578"/>
            <a:ext cx="7136606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3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VB.NET - Page 2">
            <a:extLst>
              <a:ext uri="{FF2B5EF4-FFF2-40B4-BE49-F238E27FC236}">
                <a16:creationId xmlns:a16="http://schemas.microsoft.com/office/drawing/2014/main" id="{6D695191-D386-6505-EB90-5661567D9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FE-C0FE-E395-3CB6-8225DAC90ADC}"/>
              </a:ext>
            </a:extLst>
          </p:cNvPr>
          <p:cNvSpPr txBox="1"/>
          <p:nvPr/>
        </p:nvSpPr>
        <p:spPr>
          <a:xfrm>
            <a:off x="362728" y="1039198"/>
            <a:ext cx="8418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Basic Concepts – 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87404-8130-EAC5-2294-D5EC6555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56" y="1982391"/>
            <a:ext cx="6643688" cy="2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8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VB.NET - Page 2">
            <a:extLst>
              <a:ext uri="{FF2B5EF4-FFF2-40B4-BE49-F238E27FC236}">
                <a16:creationId xmlns:a16="http://schemas.microsoft.com/office/drawing/2014/main" id="{6D695191-D386-6505-EB90-5661567D9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FE-C0FE-E395-3CB6-8225DAC90ADC}"/>
              </a:ext>
            </a:extLst>
          </p:cNvPr>
          <p:cNvSpPr txBox="1"/>
          <p:nvPr/>
        </p:nvSpPr>
        <p:spPr>
          <a:xfrm>
            <a:off x="362728" y="1039198"/>
            <a:ext cx="8418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Inheritance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BF864-F624-4165-9A52-8DA8A22F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30" y="1788472"/>
            <a:ext cx="708660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VB.NET - Page 2">
            <a:extLst>
              <a:ext uri="{FF2B5EF4-FFF2-40B4-BE49-F238E27FC236}">
                <a16:creationId xmlns:a16="http://schemas.microsoft.com/office/drawing/2014/main" id="{6D695191-D386-6505-EB90-5661567D9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FE-C0FE-E395-3CB6-8225DAC90ADC}"/>
              </a:ext>
            </a:extLst>
          </p:cNvPr>
          <p:cNvSpPr txBox="1"/>
          <p:nvPr/>
        </p:nvSpPr>
        <p:spPr>
          <a:xfrm>
            <a:off x="362728" y="1039198"/>
            <a:ext cx="8418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Basic Concepts – Polymorphism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1471E-113A-5D44-53FD-AB8935C4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775222"/>
            <a:ext cx="6529388" cy="37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VB.NET - Page 2">
            <a:extLst>
              <a:ext uri="{FF2B5EF4-FFF2-40B4-BE49-F238E27FC236}">
                <a16:creationId xmlns:a16="http://schemas.microsoft.com/office/drawing/2014/main" id="{6D695191-D386-6505-EB90-5661567D9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FE-C0FE-E395-3CB6-8225DAC90ADC}"/>
              </a:ext>
            </a:extLst>
          </p:cNvPr>
          <p:cNvSpPr txBox="1"/>
          <p:nvPr/>
        </p:nvSpPr>
        <p:spPr>
          <a:xfrm>
            <a:off x="362728" y="1039198"/>
            <a:ext cx="8418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Polymorphism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96220-7110-AEB5-0D05-AA537091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90" y="1825374"/>
            <a:ext cx="7008019" cy="38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6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72FA9-339E-47B4-F421-EB7AA32F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72250"/>
            <a:ext cx="8210550" cy="1325563"/>
          </a:xfrm>
        </p:spPr>
        <p:txBody>
          <a:bodyPr/>
          <a:lstStyle/>
          <a:p>
            <a:pPr algn="l"/>
            <a:r>
              <a:rPr lang="en-US" sz="3200" b="1" dirty="0"/>
              <a:t>Constructor : A Special Method of Class</a:t>
            </a:r>
          </a:p>
        </p:txBody>
      </p:sp>
      <p:sp>
        <p:nvSpPr>
          <p:cNvPr id="5" name="Rectangle 4" descr="Checkmark">
            <a:extLst>
              <a:ext uri="{FF2B5EF4-FFF2-40B4-BE49-F238E27FC236}">
                <a16:creationId xmlns:a16="http://schemas.microsoft.com/office/drawing/2014/main" id="{7F71293C-E995-0EAB-0865-85646205350F}"/>
              </a:ext>
            </a:extLst>
          </p:cNvPr>
          <p:cNvSpPr/>
          <p:nvPr/>
        </p:nvSpPr>
        <p:spPr>
          <a:xfrm>
            <a:off x="917381" y="2289450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Checkmark">
            <a:extLst>
              <a:ext uri="{FF2B5EF4-FFF2-40B4-BE49-F238E27FC236}">
                <a16:creationId xmlns:a16="http://schemas.microsoft.com/office/drawing/2014/main" id="{82AFE56E-A731-F062-9D13-15DB674192D3}"/>
              </a:ext>
            </a:extLst>
          </p:cNvPr>
          <p:cNvSpPr/>
          <p:nvPr/>
        </p:nvSpPr>
        <p:spPr>
          <a:xfrm>
            <a:off x="822960" y="3405462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3655259E-AF19-10A4-3EFF-C1980380C425}"/>
              </a:ext>
            </a:extLst>
          </p:cNvPr>
          <p:cNvSpPr/>
          <p:nvPr/>
        </p:nvSpPr>
        <p:spPr>
          <a:xfrm>
            <a:off x="891241" y="2847456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A51A-B863-3BA7-7B8C-3D84036BE1AB}"/>
              </a:ext>
            </a:extLst>
          </p:cNvPr>
          <p:cNvSpPr txBox="1"/>
          <p:nvPr/>
        </p:nvSpPr>
        <p:spPr>
          <a:xfrm>
            <a:off x="1520688" y="2341782"/>
            <a:ext cx="6545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</a:rPr>
              <a:t>Constructors are special methods used to initialize objects when they are created.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75A4B-623E-C75B-432E-9BC7E6309E46}"/>
              </a:ext>
            </a:extLst>
          </p:cNvPr>
          <p:cNvSpPr txBox="1"/>
          <p:nvPr/>
        </p:nvSpPr>
        <p:spPr>
          <a:xfrm>
            <a:off x="1520688" y="2961439"/>
            <a:ext cx="65101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</a:rPr>
              <a:t>They have the same name as the class and do not have a return type.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AEE7A-83A8-05C1-1F26-D38E2FE04406}"/>
              </a:ext>
            </a:extLst>
          </p:cNvPr>
          <p:cNvSpPr txBox="1"/>
          <p:nvPr/>
        </p:nvSpPr>
        <p:spPr>
          <a:xfrm>
            <a:off x="1531814" y="3507904"/>
            <a:ext cx="79223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</a:rPr>
              <a:t>Constructors are called implicitly when an object is created using the 'new' keyword.</a:t>
            </a:r>
          </a:p>
        </p:txBody>
      </p:sp>
      <p:sp>
        <p:nvSpPr>
          <p:cNvPr id="11" name="Rectangle 10" descr="Checkmark">
            <a:extLst>
              <a:ext uri="{FF2B5EF4-FFF2-40B4-BE49-F238E27FC236}">
                <a16:creationId xmlns:a16="http://schemas.microsoft.com/office/drawing/2014/main" id="{1C521549-5AE6-0761-E770-2C25835EC773}"/>
              </a:ext>
            </a:extLst>
          </p:cNvPr>
          <p:cNvSpPr/>
          <p:nvPr/>
        </p:nvSpPr>
        <p:spPr>
          <a:xfrm>
            <a:off x="822960" y="4097202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7258C-6B24-48A4-4025-8D62AE5D075E}"/>
              </a:ext>
            </a:extLst>
          </p:cNvPr>
          <p:cNvSpPr txBox="1"/>
          <p:nvPr/>
        </p:nvSpPr>
        <p:spPr>
          <a:xfrm>
            <a:off x="1531815" y="4140759"/>
            <a:ext cx="53151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</a:rPr>
              <a:t>A constructor in Java can not be abstract, final or static.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37ED3-E0AD-E7E2-AFEE-AD2E6C139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88" y="4298877"/>
            <a:ext cx="1912566" cy="19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9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22960" y="1072203"/>
            <a:ext cx="7543800" cy="1088068"/>
          </a:xfrm>
        </p:spPr>
        <p:txBody>
          <a:bodyPr>
            <a:normAutofit/>
          </a:bodyPr>
          <a:lstStyle/>
          <a:p>
            <a:r>
              <a:rPr lang="en-US" sz="3600" b="1" dirty="0"/>
              <a:t>Types of constructor:</a:t>
            </a:r>
            <a:endParaRPr sz="3600" b="1" dirty="0"/>
          </a:p>
        </p:txBody>
      </p:sp>
      <p:sp>
        <p:nvSpPr>
          <p:cNvPr id="10" name="Rectangle 9" descr="Checkmark">
            <a:extLst>
              <a:ext uri="{FF2B5EF4-FFF2-40B4-BE49-F238E27FC236}">
                <a16:creationId xmlns:a16="http://schemas.microsoft.com/office/drawing/2014/main" id="{CB445F1F-0EB5-4160-CB3D-A1C6DDB1766A}"/>
              </a:ext>
            </a:extLst>
          </p:cNvPr>
          <p:cNvSpPr/>
          <p:nvPr/>
        </p:nvSpPr>
        <p:spPr>
          <a:xfrm>
            <a:off x="5034751" y="2344969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F4FAC-CBEF-D3E4-6A6A-CE5F1767B61E}"/>
              </a:ext>
            </a:extLst>
          </p:cNvPr>
          <p:cNvSpPr txBox="1"/>
          <p:nvPr/>
        </p:nvSpPr>
        <p:spPr>
          <a:xfrm>
            <a:off x="185735" y="2971800"/>
            <a:ext cx="200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Default Constructor</a:t>
            </a:r>
          </a:p>
        </p:txBody>
      </p:sp>
      <p:sp>
        <p:nvSpPr>
          <p:cNvPr id="12" name="Rectangle 11" descr="Checkmark">
            <a:extLst>
              <a:ext uri="{FF2B5EF4-FFF2-40B4-BE49-F238E27FC236}">
                <a16:creationId xmlns:a16="http://schemas.microsoft.com/office/drawing/2014/main" id="{23F06409-4F03-152D-40E2-82FBE37FD340}"/>
              </a:ext>
            </a:extLst>
          </p:cNvPr>
          <p:cNvSpPr/>
          <p:nvPr/>
        </p:nvSpPr>
        <p:spPr>
          <a:xfrm>
            <a:off x="1023371" y="2418547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6AEA8-C09B-B86C-9C9D-7BC4DDB148C0}"/>
              </a:ext>
            </a:extLst>
          </p:cNvPr>
          <p:cNvSpPr txBox="1"/>
          <p:nvPr/>
        </p:nvSpPr>
        <p:spPr>
          <a:xfrm>
            <a:off x="4599756" y="2849936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Parameterized </a:t>
            </a:r>
          </a:p>
          <a:p>
            <a:r>
              <a:rPr lang="en-US" sz="1600" b="1" dirty="0"/>
              <a:t>Constructor</a:t>
            </a:r>
          </a:p>
        </p:txBody>
      </p:sp>
      <p:sp>
        <p:nvSpPr>
          <p:cNvPr id="14" name="Rectangle 13" descr="Checkmark">
            <a:extLst>
              <a:ext uri="{FF2B5EF4-FFF2-40B4-BE49-F238E27FC236}">
                <a16:creationId xmlns:a16="http://schemas.microsoft.com/office/drawing/2014/main" id="{C4765B00-770E-2707-76D7-D2EE27EBB8C0}"/>
              </a:ext>
            </a:extLst>
          </p:cNvPr>
          <p:cNvSpPr/>
          <p:nvPr/>
        </p:nvSpPr>
        <p:spPr>
          <a:xfrm>
            <a:off x="7243197" y="2385691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35D5E-010B-2CCE-EC7F-5C8BE7231867}"/>
              </a:ext>
            </a:extLst>
          </p:cNvPr>
          <p:cNvSpPr txBox="1"/>
          <p:nvPr/>
        </p:nvSpPr>
        <p:spPr>
          <a:xfrm>
            <a:off x="6590480" y="2972100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Copy Constructor</a:t>
            </a:r>
          </a:p>
        </p:txBody>
      </p:sp>
      <p:sp>
        <p:nvSpPr>
          <p:cNvPr id="18" name="Rectangle 17" descr="Checkmark">
            <a:extLst>
              <a:ext uri="{FF2B5EF4-FFF2-40B4-BE49-F238E27FC236}">
                <a16:creationId xmlns:a16="http://schemas.microsoft.com/office/drawing/2014/main" id="{15419A56-FEA4-41FF-CE64-25E20A39A5DB}"/>
              </a:ext>
            </a:extLst>
          </p:cNvPr>
          <p:cNvSpPr/>
          <p:nvPr/>
        </p:nvSpPr>
        <p:spPr>
          <a:xfrm>
            <a:off x="2826305" y="2430687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3559DB-6465-D86F-3483-808D0AE2FB2C}"/>
              </a:ext>
            </a:extLst>
          </p:cNvPr>
          <p:cNvSpPr txBox="1"/>
          <p:nvPr/>
        </p:nvSpPr>
        <p:spPr>
          <a:xfrm>
            <a:off x="2385275" y="2972100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No-Argument</a:t>
            </a:r>
          </a:p>
          <a:p>
            <a:r>
              <a:rPr lang="en-US" sz="1600" b="1" dirty="0"/>
              <a:t>Constructor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49D14-A118-106F-19FA-729CEE38BEE1}"/>
              </a:ext>
            </a:extLst>
          </p:cNvPr>
          <p:cNvSpPr txBox="1"/>
          <p:nvPr/>
        </p:nvSpPr>
        <p:spPr>
          <a:xfrm>
            <a:off x="12192" y="3800277"/>
            <a:ext cx="2180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en-US" sz="1600" dirty="0"/>
              <a:t>A constructor that is</a:t>
            </a:r>
          </a:p>
          <a:p>
            <a:pPr algn="just"/>
            <a:r>
              <a:rPr lang="en-US" altLang="en-US" sz="1600" dirty="0"/>
              <a:t>automatically created </a:t>
            </a:r>
          </a:p>
          <a:p>
            <a:pPr algn="just"/>
            <a:r>
              <a:rPr lang="en-US" altLang="en-US" sz="1600" dirty="0"/>
              <a:t>by the Java compiler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1E87D6-6814-AAB0-5AC6-076E70C08AF4}"/>
              </a:ext>
            </a:extLst>
          </p:cNvPr>
          <p:cNvSpPr txBox="1"/>
          <p:nvPr/>
        </p:nvSpPr>
        <p:spPr>
          <a:xfrm>
            <a:off x="2006186" y="5158722"/>
            <a:ext cx="2547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/>
              <a:t>A constructor that does</a:t>
            </a:r>
          </a:p>
          <a:p>
            <a:r>
              <a:rPr lang="en-US" altLang="en-US" sz="1600" dirty="0"/>
              <a:t>not accept any arguments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93EF76-C287-92D8-00AB-E78EDC269114}"/>
              </a:ext>
            </a:extLst>
          </p:cNvPr>
          <p:cNvSpPr txBox="1"/>
          <p:nvPr/>
        </p:nvSpPr>
        <p:spPr>
          <a:xfrm>
            <a:off x="4031520" y="3677166"/>
            <a:ext cx="2956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Parameterized constructors</a:t>
            </a:r>
          </a:p>
          <a:p>
            <a:pPr algn="just"/>
            <a:r>
              <a:rPr lang="en-US" sz="1600" dirty="0"/>
              <a:t>accept parameters to initialize </a:t>
            </a:r>
          </a:p>
          <a:p>
            <a:pPr algn="just"/>
            <a:r>
              <a:rPr lang="en-US" sz="1600" dirty="0"/>
              <a:t>instance variables with</a:t>
            </a:r>
          </a:p>
          <a:p>
            <a:pPr algn="just"/>
            <a:r>
              <a:rPr lang="en-US" sz="1600" dirty="0"/>
              <a:t>specific values.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9FA682-21C8-5950-F47A-CB9D12C80E42}"/>
              </a:ext>
            </a:extLst>
          </p:cNvPr>
          <p:cNvSpPr txBox="1"/>
          <p:nvPr/>
        </p:nvSpPr>
        <p:spPr>
          <a:xfrm>
            <a:off x="6783429" y="4887888"/>
            <a:ext cx="21563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/>
              <a:t>A copy constructor</a:t>
            </a:r>
          </a:p>
          <a:p>
            <a:pPr algn="just"/>
            <a:r>
              <a:rPr lang="en-US" sz="1600" dirty="0"/>
              <a:t>creates a new object </a:t>
            </a:r>
          </a:p>
          <a:p>
            <a:pPr algn="just"/>
            <a:r>
              <a:rPr lang="en-US" sz="1600" dirty="0"/>
              <a:t>by copying the values</a:t>
            </a:r>
          </a:p>
          <a:p>
            <a:pPr algn="just"/>
            <a:r>
              <a:rPr lang="en-US" sz="1600" dirty="0"/>
              <a:t>of another object.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2774BE-F219-265E-BC55-5EB96D79DA28}"/>
              </a:ext>
            </a:extLst>
          </p:cNvPr>
          <p:cNvCxnSpPr>
            <a:cxnSpLocks/>
          </p:cNvCxnSpPr>
          <p:nvPr/>
        </p:nvCxnSpPr>
        <p:spPr>
          <a:xfrm>
            <a:off x="3125829" y="3744855"/>
            <a:ext cx="0" cy="1238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4CEE96-078D-7590-020A-5961B3A30632}"/>
              </a:ext>
            </a:extLst>
          </p:cNvPr>
          <p:cNvCxnSpPr/>
          <p:nvPr/>
        </p:nvCxnSpPr>
        <p:spPr>
          <a:xfrm>
            <a:off x="7741544" y="3556575"/>
            <a:ext cx="0" cy="1238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FF3B16-0315-5332-D9F7-71C91E0AFD9C}"/>
              </a:ext>
            </a:extLst>
          </p:cNvPr>
          <p:cNvCxnSpPr>
            <a:cxnSpLocks/>
          </p:cNvCxnSpPr>
          <p:nvPr/>
        </p:nvCxnSpPr>
        <p:spPr>
          <a:xfrm>
            <a:off x="824589" y="3515704"/>
            <a:ext cx="0" cy="3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BEA1D7-8070-A728-07D9-BFE560364E7E}"/>
              </a:ext>
            </a:extLst>
          </p:cNvPr>
          <p:cNvCxnSpPr>
            <a:cxnSpLocks/>
          </p:cNvCxnSpPr>
          <p:nvPr/>
        </p:nvCxnSpPr>
        <p:spPr>
          <a:xfrm>
            <a:off x="5259429" y="3383335"/>
            <a:ext cx="0" cy="3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38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879056" y="1072203"/>
            <a:ext cx="4487704" cy="1088068"/>
          </a:xfrm>
        </p:spPr>
        <p:txBody>
          <a:bodyPr>
            <a:normAutofit/>
          </a:bodyPr>
          <a:lstStyle/>
          <a:p>
            <a:r>
              <a:rPr lang="en-US" sz="4000" b="1" dirty="0"/>
              <a:t>Examples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DE33A1B1-F382-2E5A-341F-39E12DA50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" r="44643" b="-5"/>
          <a:stretch/>
        </p:blipFill>
        <p:spPr>
          <a:xfrm>
            <a:off x="9738" y="1467600"/>
            <a:ext cx="3435058" cy="4800588"/>
          </a:xfrm>
          <a:prstGeom prst="rect">
            <a:avLst/>
          </a:prstGeom>
        </p:spPr>
      </p:pic>
      <p:pic>
        <p:nvPicPr>
          <p:cNvPr id="7" name="Content Placeholder 6" descr="Document">
            <a:hlinkClick r:id="rId3"/>
            <a:extLst>
              <a:ext uri="{FF2B5EF4-FFF2-40B4-BE49-F238E27FC236}">
                <a16:creationId xmlns:a16="http://schemas.microsoft.com/office/drawing/2014/main" id="{B9C2BF12-B734-BB6B-63E7-3169DC83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570" y="2433300"/>
            <a:ext cx="977753" cy="97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D81F1-93C7-59B2-2EF5-58094BB2B0D7}"/>
              </a:ext>
            </a:extLst>
          </p:cNvPr>
          <p:cNvSpPr txBox="1"/>
          <p:nvPr/>
        </p:nvSpPr>
        <p:spPr>
          <a:xfrm>
            <a:off x="5119820" y="2725968"/>
            <a:ext cx="35958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3"/>
              </a:rPr>
              <a:t>No-Argument Constructor 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9502677-24F3-027E-532D-B5573B3FCD97}"/>
              </a:ext>
            </a:extLst>
          </p:cNvPr>
          <p:cNvSpPr/>
          <p:nvPr/>
        </p:nvSpPr>
        <p:spPr>
          <a:xfrm rot="5400000">
            <a:off x="4790907" y="2731103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6" descr="Document">
            <a:hlinkClick r:id="rId6"/>
            <a:extLst>
              <a:ext uri="{FF2B5EF4-FFF2-40B4-BE49-F238E27FC236}">
                <a16:creationId xmlns:a16="http://schemas.microsoft.com/office/drawing/2014/main" id="{74EF8B58-5647-7D30-3535-5A2D88AB3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570" y="3372936"/>
            <a:ext cx="977753" cy="97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458FA-E864-9400-247C-0900DE4BEE9D}"/>
              </a:ext>
            </a:extLst>
          </p:cNvPr>
          <p:cNvSpPr txBox="1"/>
          <p:nvPr/>
        </p:nvSpPr>
        <p:spPr>
          <a:xfrm>
            <a:off x="5119820" y="3660145"/>
            <a:ext cx="37128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6"/>
              </a:rPr>
              <a:t>Parameterized Constructor 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03E47E1-45BF-D396-B004-39712AD396B9}"/>
              </a:ext>
            </a:extLst>
          </p:cNvPr>
          <p:cNvSpPr/>
          <p:nvPr/>
        </p:nvSpPr>
        <p:spPr>
          <a:xfrm rot="5400000">
            <a:off x="4790907" y="3665279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6" descr="Document">
            <a:hlinkClick r:id="rId7"/>
            <a:extLst>
              <a:ext uri="{FF2B5EF4-FFF2-40B4-BE49-F238E27FC236}">
                <a16:creationId xmlns:a16="http://schemas.microsoft.com/office/drawing/2014/main" id="{EBAFD13A-CB91-3F4E-FBCE-FC10C503B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7220" y="4319496"/>
            <a:ext cx="977753" cy="977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67AB1C-4785-A958-ED4E-76C32E576FB3}"/>
              </a:ext>
            </a:extLst>
          </p:cNvPr>
          <p:cNvSpPr txBox="1"/>
          <p:nvPr/>
        </p:nvSpPr>
        <p:spPr>
          <a:xfrm>
            <a:off x="5177120" y="4559890"/>
            <a:ext cx="25490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7"/>
              </a:rPr>
              <a:t>Copy Constructor 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D138BC7-9FB8-9DF5-9E66-C2147242B314}"/>
              </a:ext>
            </a:extLst>
          </p:cNvPr>
          <p:cNvSpPr/>
          <p:nvPr/>
        </p:nvSpPr>
        <p:spPr>
          <a:xfrm rot="5400000">
            <a:off x="4790907" y="4579182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1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A3DD-012C-B1B8-3A59-7938CEDE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96" y="1295400"/>
            <a:ext cx="7543800" cy="908997"/>
          </a:xfrm>
        </p:spPr>
        <p:txBody>
          <a:bodyPr>
            <a:normAutofit/>
          </a:bodyPr>
          <a:lstStyle/>
          <a:p>
            <a:r>
              <a:rPr lang="en-US" sz="4000" b="1" dirty="0"/>
              <a:t>Constructor Overloading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834BAA83-ECF0-CE47-1DED-22CDC665B1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77762"/>
              </p:ext>
            </p:extLst>
          </p:nvPr>
        </p:nvGraphicFramePr>
        <p:xfrm>
          <a:off x="822723" y="2431137"/>
          <a:ext cx="6373208" cy="1894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033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AA355-D7FC-4A03-918F-4B98F2636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4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Topics Covered</a:t>
            </a:r>
            <a:r>
              <a:rPr lang="en-US" b="0" i="0" dirty="0">
                <a:solidFill>
                  <a:srgbClr val="FF0000"/>
                </a:solidFill>
                <a:effectLst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OOP Concepts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2060"/>
                </a:solidFill>
              </a:rPr>
              <a:t>Classes and Objects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2060"/>
                </a:solidFill>
              </a:rPr>
              <a:t>Encapsulation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2060"/>
                </a:solidFill>
              </a:rPr>
              <a:t>Abstraction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2060"/>
                </a:solidFill>
              </a:rPr>
              <a:t>Polymorphism (Overloading and Overriding)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2060"/>
                </a:solidFill>
              </a:rPr>
              <a:t>Inheritance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2060"/>
                </a:solidFill>
              </a:rPr>
              <a:t>Constructor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2060"/>
                </a:solidFill>
              </a:rPr>
              <a:t>Abstract Class and Abstract Methods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2060"/>
                </a:solidFill>
              </a:rPr>
              <a:t>Interface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2060"/>
                </a:solidFill>
              </a:rPr>
              <a:t>Garbage Collection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32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9138BF4-D493-8765-F317-6EFBE1D1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20</a:t>
            </a:fld>
            <a:endParaRPr lang="en-US" altLang="en-US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389220B-EAC8-1D06-1B55-37E9FC9A8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186" y="681037"/>
            <a:ext cx="7886700" cy="13255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 anchor="ctr">
            <a:normAutofit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731DECE4-AFC9-3436-038A-9847538F0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3064" y="1825625"/>
            <a:ext cx="7756814" cy="4351338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>
            <a:noAutofit/>
          </a:bodyPr>
          <a:lstStyle/>
          <a:p>
            <a:pPr algn="just">
              <a:spcBef>
                <a:spcPct val="70000"/>
              </a:spcBef>
            </a:pPr>
            <a:r>
              <a:rPr lang="en-US" altLang="en-US" sz="2400" i="1" dirty="0"/>
              <a:t>Inheritance</a:t>
            </a:r>
            <a:r>
              <a:rPr lang="en-US" altLang="en-US" sz="2400" dirty="0"/>
              <a:t> allows us to derive a new class from an existing one</a:t>
            </a:r>
          </a:p>
          <a:p>
            <a:pPr algn="just">
              <a:spcBef>
                <a:spcPct val="70000"/>
              </a:spcBef>
            </a:pPr>
            <a:r>
              <a:rPr lang="en-US" altLang="en-US" sz="2400" dirty="0"/>
              <a:t>The existing class is called the </a:t>
            </a:r>
            <a:r>
              <a:rPr lang="en-US" altLang="en-US" sz="2400" i="1" dirty="0"/>
              <a:t>parent class,</a:t>
            </a:r>
            <a:r>
              <a:rPr lang="en-US" altLang="en-US" sz="2400" dirty="0"/>
              <a:t> or </a:t>
            </a:r>
            <a:r>
              <a:rPr lang="en-US" altLang="en-US" sz="2400" i="1" dirty="0"/>
              <a:t>superclass</a:t>
            </a:r>
            <a:r>
              <a:rPr lang="en-US" altLang="en-US" sz="2400" dirty="0"/>
              <a:t>, or </a:t>
            </a:r>
            <a:r>
              <a:rPr lang="en-US" altLang="en-US" sz="2400" i="1" dirty="0"/>
              <a:t>base class</a:t>
            </a:r>
          </a:p>
          <a:p>
            <a:pPr algn="just">
              <a:spcBef>
                <a:spcPct val="70000"/>
              </a:spcBef>
            </a:pPr>
            <a:r>
              <a:rPr lang="en-US" altLang="en-US" sz="2400" dirty="0"/>
              <a:t>The derived class is called the </a:t>
            </a:r>
            <a:r>
              <a:rPr lang="en-US" altLang="en-US" sz="2400" i="1" dirty="0"/>
              <a:t>child class</a:t>
            </a:r>
            <a:r>
              <a:rPr lang="en-US" altLang="en-US" sz="2400" dirty="0"/>
              <a:t> or </a:t>
            </a:r>
            <a:r>
              <a:rPr lang="en-US" altLang="en-US" sz="2400" i="1" dirty="0"/>
              <a:t>subclass</a:t>
            </a:r>
            <a:r>
              <a:rPr lang="en-US" altLang="en-US" sz="2400" dirty="0"/>
              <a:t>.</a:t>
            </a:r>
          </a:p>
          <a:p>
            <a:pPr algn="just">
              <a:spcBef>
                <a:spcPct val="70000"/>
              </a:spcBef>
            </a:pPr>
            <a:r>
              <a:rPr lang="en-US" altLang="en-US" sz="2400" dirty="0"/>
              <a:t>As the name implies, the child inherits characteristics of the parent</a:t>
            </a:r>
          </a:p>
          <a:p>
            <a:pPr algn="just">
              <a:spcBef>
                <a:spcPct val="70000"/>
              </a:spcBef>
            </a:pPr>
            <a:r>
              <a:rPr lang="en-US" altLang="en-US" sz="2400" dirty="0"/>
              <a:t>That is, the child class inherits the methods and data defined for the parent class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1F676297-6537-FF55-38E9-D3F22D2DF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7886700" cy="1325563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Advantages using Inheritance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BF7A1FCB-9884-5DD6-C5FD-13390F1A5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2133600"/>
            <a:ext cx="7886700" cy="4351338"/>
          </a:xfrm>
        </p:spPr>
        <p:txBody>
          <a:bodyPr/>
          <a:lstStyle/>
          <a:p>
            <a:pPr>
              <a:spcBef>
                <a:spcPct val="70000"/>
              </a:spcBef>
            </a:pPr>
            <a:r>
              <a:rPr lang="en-US" altLang="en-US" sz="2400" dirty="0"/>
              <a:t>To fit a derived class, the programmer can add new variables or methods, or can modify the inherited ones</a:t>
            </a:r>
          </a:p>
          <a:p>
            <a:pPr>
              <a:spcBef>
                <a:spcPct val="70000"/>
              </a:spcBef>
            </a:pPr>
            <a:r>
              <a:rPr lang="en-US" altLang="en-US" sz="2400" i="1" dirty="0"/>
              <a:t>Software reuse</a:t>
            </a:r>
            <a:r>
              <a:rPr lang="en-US" altLang="en-US" sz="2400" dirty="0"/>
              <a:t> is at the heart of inheritance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By using existing software components to create new ones, we capitalize on all the effort that went into the design, implementation, and testing of the existing software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CE034A4A-2B6F-405D-8643-DED60D23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90600"/>
            <a:ext cx="78867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</a:rPr>
              <a:t>Inheritance Types: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6E53E565-FA86-47DE-B36B-BA64F59E0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Single</a:t>
            </a:r>
          </a:p>
          <a:p>
            <a:r>
              <a:rPr lang="en-US" altLang="en-US" dirty="0"/>
              <a:t>Multilevel</a:t>
            </a:r>
          </a:p>
          <a:p>
            <a:r>
              <a:rPr lang="en-US" altLang="en-US" dirty="0"/>
              <a:t>Hierarchical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Using Interface, it is possible:</a:t>
            </a:r>
          </a:p>
          <a:p>
            <a:r>
              <a:rPr lang="en-US" altLang="en-US" dirty="0"/>
              <a:t>Hybrid</a:t>
            </a:r>
          </a:p>
          <a:p>
            <a:r>
              <a:rPr lang="en-US" altLang="en-US" dirty="0"/>
              <a:t>Multiple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0999885-A0EC-4133-E197-66CDBB6A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23</a:t>
            </a:fld>
            <a:endParaRPr lang="en-US" altLang="en-US"/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4AA7BA4C-485C-0BD9-DBDF-6C10B8297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30" y="857251"/>
            <a:ext cx="8406020" cy="1268016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 anchor="ctr">
            <a:normAutofit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Single Inheritance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BD4AB127-7812-3EEE-114C-FD9F5F6C1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8235" y="1960494"/>
            <a:ext cx="7484165" cy="3490189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>
            <a:normAutofit/>
          </a:bodyPr>
          <a:lstStyle/>
          <a:p>
            <a:pPr algn="just">
              <a:spcBef>
                <a:spcPct val="70000"/>
              </a:spcBef>
            </a:pPr>
            <a:r>
              <a:rPr lang="en-US" altLang="en-US" dirty="0"/>
              <a:t>Java supports </a:t>
            </a:r>
            <a:r>
              <a:rPr lang="en-US" altLang="en-US" i="1" dirty="0"/>
              <a:t>single inheritance</a:t>
            </a:r>
            <a:r>
              <a:rPr lang="en-US" altLang="en-US" dirty="0"/>
              <a:t>, meaning that a derived class can have only one parent class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ABC1EF7E-5623-3E08-458B-28E370B85C4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38600"/>
            <a:ext cx="1533939" cy="1704975"/>
            <a:chOff x="2256" y="1758"/>
            <a:chExt cx="1008" cy="1074"/>
          </a:xfrm>
        </p:grpSpPr>
        <p:sp>
          <p:nvSpPr>
            <p:cNvPr id="3" name="Line 26">
              <a:extLst>
                <a:ext uri="{FF2B5EF4-FFF2-40B4-BE49-F238E27FC236}">
                  <a16:creationId xmlns:a16="http://schemas.microsoft.com/office/drawing/2014/main" id="{FA6650D7-1256-B4FE-8DF6-A303C7EBA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2184"/>
              <a:ext cx="0" cy="384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US"/>
            </a:p>
          </p:txBody>
        </p:sp>
        <p:sp>
          <p:nvSpPr>
            <p:cNvPr id="5" name="AutoShape 27">
              <a:extLst>
                <a:ext uri="{FF2B5EF4-FFF2-40B4-BE49-F238E27FC236}">
                  <a16:creationId xmlns:a16="http://schemas.microsoft.com/office/drawing/2014/main" id="{C891A182-31F3-20DC-B0BB-8D76512CA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881"/>
              <a:ext cx="231" cy="462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Rectangle 18">
              <a:extLst>
                <a:ext uri="{FF2B5EF4-FFF2-40B4-BE49-F238E27FC236}">
                  <a16:creationId xmlns:a16="http://schemas.microsoft.com/office/drawing/2014/main" id="{66D81414-977A-181C-253E-CEF638EA6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758"/>
              <a:ext cx="1008" cy="258"/>
            </a:xfrm>
            <a:prstGeom prst="rect">
              <a:avLst/>
            </a:prstGeom>
            <a:solidFill>
              <a:srgbClr val="00206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en-US" sz="2000" b="1" dirty="0">
                  <a:solidFill>
                    <a:schemeClr val="bg1"/>
                  </a:solidFill>
                  <a:latin typeface="Arial Unicode MS" pitchFamily="34" charset="-128"/>
                </a:rPr>
                <a:t>Vehicle</a:t>
              </a:r>
            </a:p>
          </p:txBody>
        </p:sp>
        <p:sp>
          <p:nvSpPr>
            <p:cNvPr id="7" name="Rectangle 24">
              <a:extLst>
                <a:ext uri="{FF2B5EF4-FFF2-40B4-BE49-F238E27FC236}">
                  <a16:creationId xmlns:a16="http://schemas.microsoft.com/office/drawing/2014/main" id="{D965CB6E-C1D3-3963-9760-734DEA6D5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74"/>
              <a:ext cx="1008" cy="258"/>
            </a:xfrm>
            <a:prstGeom prst="rect">
              <a:avLst/>
            </a:prstGeom>
            <a:solidFill>
              <a:srgbClr val="00206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en-US" sz="2000" b="1" dirty="0">
                  <a:solidFill>
                    <a:schemeClr val="bg1"/>
                  </a:solidFill>
                  <a:latin typeface="Arial Unicode MS" pitchFamily="34" charset="-128"/>
                </a:rPr>
                <a:t>Car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A6D6BF-A444-06CB-7111-43F11774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24</a:t>
            </a:fld>
            <a:endParaRPr lang="en-US" altLang="en-US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E26D40F9-14E8-A171-A18A-0C94D4699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966" y="867967"/>
            <a:ext cx="8346385" cy="12573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 anchor="ctr">
            <a:normAutofit/>
          </a:bodyPr>
          <a:lstStyle/>
          <a:p>
            <a:r>
              <a:rPr lang="en-US" altLang="en-US" dirty="0"/>
              <a:t>Deriving Subclasses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DF8E2A1-2458-373A-8616-217AFC1E0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57325" y="2362200"/>
            <a:ext cx="6229350" cy="97155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>
            <a:normAutofit fontScale="70000" lnSpcReduction="20000"/>
          </a:bodyPr>
          <a:lstStyle/>
          <a:p>
            <a:r>
              <a:rPr lang="en-US" altLang="en-US" dirty="0"/>
              <a:t>In Java, we use the reserved word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extends</a:t>
            </a:r>
            <a:r>
              <a:rPr lang="en-US" altLang="en-US" dirty="0"/>
              <a:t> to establish an inheritance relationship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500" dirty="0">
              <a:latin typeface="Courier New" panose="02070309020205020404" pitchFamily="49" charset="0"/>
            </a:endParaRPr>
          </a:p>
        </p:txBody>
      </p:sp>
      <p:sp>
        <p:nvSpPr>
          <p:cNvPr id="95237" name="Rectangle 5">
            <a:extLst>
              <a:ext uri="{FF2B5EF4-FFF2-40B4-BE49-F238E27FC236}">
                <a16:creationId xmlns:a16="http://schemas.microsoft.com/office/drawing/2014/main" id="{791BD6B8-5966-E5BE-0BAE-D4463674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708" y="3733800"/>
            <a:ext cx="491490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20000"/>
              </a:spcBef>
              <a:buClr>
                <a:srgbClr val="FFCC00"/>
              </a:buClr>
              <a:buFont typeface="Wingdings" panose="05000000000000000000" pitchFamily="2" charset="2"/>
              <a:buChar char="Ø"/>
              <a:defRPr kumimoji="1" sz="2400" b="1">
                <a:solidFill>
                  <a:schemeClr val="tx2"/>
                </a:solidFill>
                <a:latin typeface="Arial Unicode MS" pitchFamily="34" charset="-128"/>
              </a:defRPr>
            </a:lvl1pPr>
            <a:lvl2pPr marL="742950" indent="-285750" algn="l">
              <a:spcBef>
                <a:spcPct val="20000"/>
              </a:spcBef>
              <a:buClr>
                <a:srgbClr val="FFCC00"/>
              </a:buClr>
              <a:buChar char="•"/>
              <a:defRPr kumimoji="1" sz="2000" b="1">
                <a:solidFill>
                  <a:schemeClr val="tx2"/>
                </a:solidFill>
                <a:latin typeface="Arial Unicode MS" pitchFamily="34" charset="-128"/>
              </a:defRPr>
            </a:lvl2pPr>
            <a:lvl3pPr marL="1143000" indent="-228600" algn="l">
              <a:spcBef>
                <a:spcPct val="20000"/>
              </a:spcBef>
              <a:buClr>
                <a:srgbClr val="FFCC00"/>
              </a:buClr>
              <a:buFont typeface="Wingdings" panose="05000000000000000000" pitchFamily="2" charset="2"/>
              <a:buChar char="w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3pPr>
            <a:lvl4pPr marL="1600200" indent="-228600" algn="l">
              <a:spcBef>
                <a:spcPct val="20000"/>
              </a:spcBef>
              <a:buClr>
                <a:srgbClr val="FFCC00"/>
              </a:buClr>
              <a:buFont typeface="Wingdings" panose="05000000000000000000" pitchFamily="2" charset="2"/>
              <a:buChar char="X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4pPr>
            <a:lvl5pPr marL="2057400" indent="-228600" algn="l">
              <a:spcBef>
                <a:spcPct val="20000"/>
              </a:spcBef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1500" dirty="0">
                <a:solidFill>
                  <a:schemeClr val="tx1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1800" dirty="0">
                <a:solidFill>
                  <a:schemeClr val="tx1"/>
                </a:solidFill>
                <a:latin typeface="Courier New" panose="02070309020205020404" pitchFamily="49" charset="0"/>
              </a:rPr>
              <a:t>class Car extends Vehicle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  <a:latin typeface="Courier New" panose="02070309020205020404" pitchFamily="49" charset="0"/>
              </a:rPr>
              <a:t>		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  <a:latin typeface="Courier New" panose="02070309020205020404" pitchFamily="49" charset="0"/>
              </a:rPr>
              <a:t>		   // class contents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  <a:latin typeface="Courier New" panose="02070309020205020404" pitchFamily="49" charset="0"/>
              </a:rPr>
              <a:t>		}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8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737113" y="1632502"/>
            <a:ext cx="4629647" cy="52776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DE33A1B1-F382-2E5A-341F-39E12DA50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" r="44643" b="-5"/>
          <a:stretch/>
        </p:blipFill>
        <p:spPr>
          <a:xfrm>
            <a:off x="0" y="1524000"/>
            <a:ext cx="3435058" cy="4800588"/>
          </a:xfrm>
          <a:prstGeom prst="rect">
            <a:avLst/>
          </a:prstGeom>
        </p:spPr>
      </p:pic>
      <p:pic>
        <p:nvPicPr>
          <p:cNvPr id="7" name="Content Placeholder 6" descr="Document">
            <a:hlinkClick r:id="rId3"/>
            <a:extLst>
              <a:ext uri="{FF2B5EF4-FFF2-40B4-BE49-F238E27FC236}">
                <a16:creationId xmlns:a16="http://schemas.microsoft.com/office/drawing/2014/main" id="{B9C2BF12-B734-BB6B-63E7-3169DC83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056" y="2685267"/>
            <a:ext cx="977753" cy="97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D81F1-93C7-59B2-2EF5-58094BB2B0D7}"/>
              </a:ext>
            </a:extLst>
          </p:cNvPr>
          <p:cNvSpPr txBox="1"/>
          <p:nvPr/>
        </p:nvSpPr>
        <p:spPr>
          <a:xfrm>
            <a:off x="5148470" y="2954407"/>
            <a:ext cx="3762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3"/>
              </a:rPr>
              <a:t>Single Inheritance Example 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9502677-24F3-027E-532D-B5573B3FCD97}"/>
              </a:ext>
            </a:extLst>
          </p:cNvPr>
          <p:cNvSpPr/>
          <p:nvPr/>
        </p:nvSpPr>
        <p:spPr>
          <a:xfrm rot="5400000">
            <a:off x="4819557" y="2983070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4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D59AD21-BED1-098F-559C-C2C24B5CA9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06680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Multilevel Inheritance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E4B78F4C-502B-5FB1-5237-1A26AAF5DB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2057400"/>
            <a:ext cx="7886700" cy="4351338"/>
          </a:xfrm>
        </p:spPr>
        <p:txBody>
          <a:bodyPr>
            <a:normAutofit/>
          </a:bodyPr>
          <a:lstStyle/>
          <a:p>
            <a:pPr>
              <a:spcBef>
                <a:spcPct val="70000"/>
              </a:spcBef>
            </a:pPr>
            <a:r>
              <a:rPr lang="en-US" altLang="en-US" sz="2400" i="1" dirty="0"/>
              <a:t>Multilevel inheritance is </a:t>
            </a:r>
            <a:r>
              <a:rPr lang="en-IN" sz="2400" dirty="0"/>
              <a:t>where a class inherits from another class, which in turn inherits from yet another class, forming a chain</a:t>
            </a:r>
            <a:endParaRPr lang="en-US" altLang="en-US" sz="2400" dirty="0"/>
          </a:p>
          <a:p>
            <a:pPr>
              <a:spcBef>
                <a:spcPct val="70000"/>
              </a:spcBef>
            </a:pPr>
            <a:r>
              <a:rPr lang="en-IN" sz="2400" dirty="0"/>
              <a:t>This creates a "grandparent-parent-child" relationship among classes. </a:t>
            </a:r>
            <a:endParaRPr lang="en-US" altLang="en-US" sz="2400" dirty="0"/>
          </a:p>
        </p:txBody>
      </p:sp>
      <p:pic>
        <p:nvPicPr>
          <p:cNvPr id="1026" name="Picture 2" descr="How to Use Multilevel Inheritance in Java">
            <a:extLst>
              <a:ext uri="{FF2B5EF4-FFF2-40B4-BE49-F238E27FC236}">
                <a16:creationId xmlns:a16="http://schemas.microsoft.com/office/drawing/2014/main" id="{2FC3C88E-9FCE-3DAB-0C75-14F40D0FF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06212"/>
            <a:ext cx="3079750" cy="230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EA68B-1951-E83E-6C36-AC247D1DD9E0}"/>
              </a:ext>
            </a:extLst>
          </p:cNvPr>
          <p:cNvSpPr txBox="1"/>
          <p:nvPr/>
        </p:nvSpPr>
        <p:spPr>
          <a:xfrm>
            <a:off x="762000" y="4934309"/>
            <a:ext cx="2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Multilevel Inheritance </a:t>
            </a:r>
          </a:p>
          <a:p>
            <a:r>
              <a:rPr lang="en-US" b="1" dirty="0">
                <a:hlinkClick r:id="rId3"/>
              </a:rPr>
              <a:t>Example</a:t>
            </a:r>
            <a:endParaRPr 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A06DB-68B1-4A2B-610F-38EF45457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7AC04EF-71A6-950E-3E65-9281711A36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06680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Hierarchical Inheritance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7495DCE9-4F59-6B58-3C8D-EA7128D246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2057400"/>
            <a:ext cx="7886700" cy="4351338"/>
          </a:xfrm>
        </p:spPr>
        <p:txBody>
          <a:bodyPr>
            <a:normAutofit/>
          </a:bodyPr>
          <a:lstStyle/>
          <a:p>
            <a:pPr>
              <a:spcBef>
                <a:spcPct val="70000"/>
              </a:spcBef>
            </a:pPr>
            <a:r>
              <a:rPr lang="en-US" altLang="en-US" sz="2400" dirty="0"/>
              <a:t>In </a:t>
            </a:r>
            <a:r>
              <a:rPr lang="en-US" altLang="en-US" sz="2400" i="1" dirty="0"/>
              <a:t>hierarchical inheritance</a:t>
            </a:r>
            <a:r>
              <a:rPr lang="en-US" altLang="en-US" sz="2400" dirty="0"/>
              <a:t>, more than one subclass is inherited from a single base class. i.e. more than one derived class is created from a single base class. 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For example, cars and buses both are vehicle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B3CEA-E369-6331-0A04-1FDFA3F3ED09}"/>
              </a:ext>
            </a:extLst>
          </p:cNvPr>
          <p:cNvSpPr txBox="1"/>
          <p:nvPr/>
        </p:nvSpPr>
        <p:spPr>
          <a:xfrm>
            <a:off x="762000" y="493430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2"/>
              </a:rPr>
              <a:t>Hierarchical Inheritance </a:t>
            </a:r>
          </a:p>
          <a:p>
            <a:r>
              <a:rPr lang="en-US" b="1" dirty="0">
                <a:hlinkClick r:id="rId2"/>
              </a:rPr>
              <a:t>Example</a:t>
            </a:r>
            <a:endParaRPr lang="en-US" b="1" dirty="0"/>
          </a:p>
        </p:txBody>
      </p:sp>
      <p:pic>
        <p:nvPicPr>
          <p:cNvPr id="2052" name="Picture 4" descr="Hierarchical-inheritance">
            <a:extLst>
              <a:ext uri="{FF2B5EF4-FFF2-40B4-BE49-F238E27FC236}">
                <a16:creationId xmlns:a16="http://schemas.microsoft.com/office/drawing/2014/main" id="{3570E2EB-9620-F588-3E20-86C77E04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49" y="4020867"/>
            <a:ext cx="4071321" cy="23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04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07A2079-CFEE-3A23-DD6A-21DE1EBE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28</a:t>
            </a:fld>
            <a:endParaRPr lang="en-US" altLang="en-US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E3488C18-B026-E8B9-115B-5461B81F4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818410"/>
            <a:ext cx="7886700" cy="13255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 anchor="ctr">
            <a:normAutofit/>
          </a:bodyPr>
          <a:lstStyle/>
          <a:p>
            <a:r>
              <a:rPr lang="en-US" altLang="en-US" sz="4000" b="1" dirty="0">
                <a:solidFill>
                  <a:srgbClr val="FF0000"/>
                </a:solidFill>
              </a:rPr>
              <a:t>The protected Modifier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7195BE95-983D-2110-35EA-3F3B181B0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2005012"/>
            <a:ext cx="7886700" cy="4351338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>
            <a:normAutofit/>
          </a:bodyPr>
          <a:lstStyle/>
          <a:p>
            <a:pPr>
              <a:spcBef>
                <a:spcPct val="70000"/>
              </a:spcBef>
            </a:pPr>
            <a:r>
              <a:rPr lang="en-US" altLang="en-US" sz="2400" dirty="0"/>
              <a:t>Visibility modifiers determine which class members are inherited and which are not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protected</a:t>
            </a:r>
            <a:r>
              <a:rPr lang="en-US" altLang="en-US" sz="2400" dirty="0"/>
              <a:t> modifier allows a member of a base class to be inherited into a child</a:t>
            </a:r>
          </a:p>
          <a:p>
            <a:pPr>
              <a:spcBef>
                <a:spcPct val="70000"/>
              </a:spcBef>
            </a:pP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7FBED5-AE56-F108-D886-70421AD0B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117750"/>
              </p:ext>
            </p:extLst>
          </p:nvPr>
        </p:nvGraphicFramePr>
        <p:xfrm>
          <a:off x="1630015" y="4160010"/>
          <a:ext cx="5883970" cy="1879580"/>
        </p:xfrm>
        <a:graphic>
          <a:graphicData uri="http://schemas.openxmlformats.org/drawingml/2006/table">
            <a:tbl>
              <a:tblPr/>
              <a:tblGrid>
                <a:gridCol w="1176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6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332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</a:rPr>
                        <a:t>Access Modifier</a:t>
                      </a:r>
                    </a:p>
                  </a:txBody>
                  <a:tcPr marL="63135" marR="63135" marT="63135" marB="63135">
                    <a:lnL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</a:rPr>
                        <a:t>within class</a:t>
                      </a:r>
                    </a:p>
                  </a:txBody>
                  <a:tcPr marL="63135" marR="63135" marT="63135" marB="63135">
                    <a:lnL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</a:rPr>
                        <a:t>within package</a:t>
                      </a:r>
                    </a:p>
                  </a:txBody>
                  <a:tcPr marL="63135" marR="63135" marT="63135" marB="63135">
                    <a:lnL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</a:rPr>
                        <a:t>outside package by subclass only</a:t>
                      </a:r>
                    </a:p>
                  </a:txBody>
                  <a:tcPr marL="63135" marR="63135" marT="63135" marB="63135">
                    <a:lnL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</a:rPr>
                        <a:t>outside package</a:t>
                      </a:r>
                    </a:p>
                  </a:txBody>
                  <a:tcPr marL="63135" marR="63135" marT="63135" marB="63135">
                    <a:lnL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solidFill>
                            <a:srgbClr val="000000"/>
                          </a:solidFill>
                          <a:latin typeface="verdana"/>
                        </a:rPr>
                        <a:t>Private</a:t>
                      </a:r>
                      <a:endParaRPr lang="en-US" sz="100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N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N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N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solidFill>
                            <a:srgbClr val="000000"/>
                          </a:solidFill>
                          <a:latin typeface="verdana"/>
                        </a:rPr>
                        <a:t>Default</a:t>
                      </a:r>
                      <a:endParaRPr lang="en-US" sz="100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N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N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solidFill>
                            <a:srgbClr val="000000"/>
                          </a:solidFill>
                          <a:latin typeface="verdana"/>
                        </a:rPr>
                        <a:t>Protected</a:t>
                      </a:r>
                      <a:endParaRPr lang="en-US" sz="100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N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solidFill>
                            <a:srgbClr val="000000"/>
                          </a:solidFill>
                          <a:latin typeface="verdana"/>
                        </a:rPr>
                        <a:t>Public</a:t>
                      </a:r>
                      <a:endParaRPr lang="en-US" sz="100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rgbClr val="000000"/>
                          </a:solidFill>
                          <a:latin typeface="verdana"/>
                        </a:rPr>
                        <a:t>Y</a:t>
                      </a:r>
                    </a:p>
                  </a:txBody>
                  <a:tcPr marL="42090" marR="42090" marT="42090" marB="4209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FB29265-8733-02C6-DC92-CE78E75D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29</a:t>
            </a:fld>
            <a:endParaRPr lang="en-US" altLang="en-US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919B28F2-EB63-4B34-9D62-DF2B192B9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838200"/>
            <a:ext cx="7886700" cy="13255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 anchor="ctr">
            <a:norm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Method Overriding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9CB5D81C-5B6F-3F3D-2507-11646EFAD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2142981"/>
            <a:ext cx="7886700" cy="4351338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>
            <a:normAutofit/>
          </a:bodyPr>
          <a:lstStyle/>
          <a:p>
            <a:pPr algn="just">
              <a:spcBef>
                <a:spcPct val="70000"/>
              </a:spcBef>
            </a:pPr>
            <a:r>
              <a:rPr lang="en-US" altLang="en-US" sz="2800" dirty="0"/>
              <a:t>A child class can </a:t>
            </a:r>
            <a:r>
              <a:rPr lang="en-US" altLang="en-US" sz="2800" i="1" dirty="0"/>
              <a:t>override</a:t>
            </a:r>
            <a:r>
              <a:rPr lang="en-US" altLang="en-US" sz="2800" dirty="0"/>
              <a:t> the definition of an inherited method in favor of its own</a:t>
            </a:r>
          </a:p>
          <a:p>
            <a:pPr algn="just">
              <a:spcBef>
                <a:spcPct val="70000"/>
              </a:spcBef>
            </a:pPr>
            <a:r>
              <a:rPr lang="en-US" altLang="en-US" sz="2800" dirty="0"/>
              <a:t>The new method must have the same signature as the parent's method, but can have a different body</a:t>
            </a:r>
          </a:p>
          <a:p>
            <a:pPr algn="just">
              <a:spcBef>
                <a:spcPct val="70000"/>
              </a:spcBef>
            </a:pPr>
            <a:r>
              <a:rPr lang="en-US" altLang="en-US" sz="2800" dirty="0"/>
              <a:t>The type of the object executing the method determines which version of the method is invoked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22960" y="1072203"/>
            <a:ext cx="7543800" cy="1088068"/>
          </a:xfrm>
        </p:spPr>
        <p:txBody>
          <a:bodyPr>
            <a:normAutofit/>
          </a:bodyPr>
          <a:lstStyle/>
          <a:p>
            <a:r>
              <a:rPr lang="en-US" dirty="0"/>
              <a:t>Class and Object</a:t>
            </a:r>
            <a:endParaRPr dirty="0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41C5E4A-1EE0-3ABF-EE89-B84FF14765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17616"/>
              </p:ext>
            </p:extLst>
          </p:nvPr>
        </p:nvGraphicFramePr>
        <p:xfrm>
          <a:off x="822723" y="2431137"/>
          <a:ext cx="6373208" cy="1894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A3F8C849-5531-7B27-2D92-7BEC70CAE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08" y="4595110"/>
            <a:ext cx="3598613" cy="16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C6956A0-5943-2560-1743-496B6B804F02}"/>
              </a:ext>
            </a:extLst>
          </p:cNvPr>
          <p:cNvGrpSpPr/>
          <p:nvPr/>
        </p:nvGrpSpPr>
        <p:grpSpPr>
          <a:xfrm>
            <a:off x="6481486" y="4042624"/>
            <a:ext cx="554249" cy="554249"/>
            <a:chOff x="6516347" y="893746"/>
            <a:chExt cx="738999" cy="738999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AA2DED6-4C3F-B2BF-A574-8E0CAEC47472}"/>
                </a:ext>
              </a:extLst>
            </p:cNvPr>
            <p:cNvSpPr/>
            <p:nvPr/>
          </p:nvSpPr>
          <p:spPr>
            <a:xfrm>
              <a:off x="6516347" y="893746"/>
              <a:ext cx="738999" cy="738999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Arrow: Down 4">
              <a:extLst>
                <a:ext uri="{FF2B5EF4-FFF2-40B4-BE49-F238E27FC236}">
                  <a16:creationId xmlns:a16="http://schemas.microsoft.com/office/drawing/2014/main" id="{73F349DF-8E1B-9CA7-8E2C-53602176E38B}"/>
                </a:ext>
              </a:extLst>
            </p:cNvPr>
            <p:cNvSpPr txBox="1"/>
            <p:nvPr/>
          </p:nvSpPr>
          <p:spPr>
            <a:xfrm>
              <a:off x="6682622" y="893746"/>
              <a:ext cx="406449" cy="5560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33" tIns="31433" rIns="31433" bIns="31433" numCol="1" spcCol="1270" anchor="ctr" anchorCtr="0">
              <a:noAutofit/>
            </a:bodyPr>
            <a:lstStyle/>
            <a:p>
              <a:pPr algn="ctr" defTabSz="1100138">
                <a:lnSpc>
                  <a:spcPct val="90000"/>
                </a:lnSpc>
                <a:spcAft>
                  <a:spcPct val="35000"/>
                </a:spcAft>
              </a:pPr>
              <a:endParaRPr lang="en-US" sz="2475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502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F4560-8F89-9819-80D7-0391CA5D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8F876D7-BC15-4FF7-FB08-04FFE143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30</a:t>
            </a:fld>
            <a:endParaRPr lang="en-US" altLang="en-US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D51C0469-C0FD-B06E-C643-1CF07DCDB4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762000"/>
            <a:ext cx="7886700" cy="13255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 anchor="ctr">
            <a:norm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Rules of Overriding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C4AE5807-CADB-9323-4BA8-4DD6F9C3EC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905000"/>
            <a:ext cx="7886700" cy="4351338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>
            <a:normAutofit lnSpcReduction="10000"/>
          </a:bodyPr>
          <a:lstStyle/>
          <a:p>
            <a:r>
              <a:rPr lang="en-IN" sz="2400" dirty="0"/>
              <a:t>Name, parameters, and return type must match the parent method.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Java picks which method to run, based on the actual object type, not just the variable type.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Static methods cannot be overridden.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The @Override annotation catches mistakes like typos in method names.</a:t>
            </a:r>
          </a:p>
          <a:p>
            <a:r>
              <a:rPr lang="en-IN" sz="2400" b="1" dirty="0">
                <a:hlinkClick r:id="rId2"/>
              </a:rPr>
              <a:t>Method Overriding Example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03098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6AB71D-074E-B424-2F8A-5D287F0E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31</a:t>
            </a:fld>
            <a:endParaRPr lang="en-US" altLang="en-US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374F2DB1-388D-5566-DFE6-BEE37C9F16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687964"/>
            <a:ext cx="7886700" cy="13255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 anchor="ctr">
            <a:normAutofit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The super keyword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1983633-2649-F716-159B-D467FB7A18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>
            <a:normAutofit fontScale="70000" lnSpcReduction="20000"/>
          </a:bodyPr>
          <a:lstStyle/>
          <a:p>
            <a:pPr>
              <a:spcBef>
                <a:spcPct val="70000"/>
              </a:spcBef>
            </a:pPr>
            <a:r>
              <a:rPr lang="en-US" altLang="en-US" dirty="0"/>
              <a:t>Constructors are not inherited, even though they have public visibility</a:t>
            </a:r>
          </a:p>
          <a:p>
            <a:pPr>
              <a:spcBef>
                <a:spcPct val="70000"/>
              </a:spcBef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dirty="0"/>
              <a:t> keyword can be used to refer to the parent class, and often is used to invoke the parent's constructor</a:t>
            </a:r>
          </a:p>
          <a:p>
            <a:pPr>
              <a:spcBef>
                <a:spcPct val="70000"/>
              </a:spcBef>
            </a:pPr>
            <a:r>
              <a:rPr lang="en-US" altLang="en-US" dirty="0"/>
              <a:t>A child’s constructor is responsible for calling the parent’s constructor</a:t>
            </a:r>
          </a:p>
          <a:p>
            <a:pPr>
              <a:spcBef>
                <a:spcPct val="70000"/>
              </a:spcBef>
            </a:pPr>
            <a:r>
              <a:rPr lang="en-US" altLang="en-US" dirty="0"/>
              <a:t>The first line of a child’s constructor should use the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dirty="0"/>
              <a:t> keyword to call the parent’s constructor</a:t>
            </a:r>
          </a:p>
          <a:p>
            <a:pPr>
              <a:spcBef>
                <a:spcPct val="70000"/>
              </a:spcBef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dirty="0"/>
              <a:t> keyword can also be used to reference other variables and methods defined in the parent’s class</a:t>
            </a:r>
          </a:p>
          <a:p>
            <a:pPr>
              <a:spcBef>
                <a:spcPct val="70000"/>
              </a:spcBef>
            </a:pP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737113" y="1632502"/>
            <a:ext cx="4629647" cy="5277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Role of Constructor in Inheritance using Super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DE33A1B1-F382-2E5A-341F-39E12DA50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" r="44643" b="-5"/>
          <a:stretch/>
        </p:blipFill>
        <p:spPr>
          <a:xfrm>
            <a:off x="3" y="1447800"/>
            <a:ext cx="3435058" cy="4800588"/>
          </a:xfrm>
          <a:prstGeom prst="rect">
            <a:avLst/>
          </a:prstGeom>
        </p:spPr>
      </p:pic>
      <p:pic>
        <p:nvPicPr>
          <p:cNvPr id="7" name="Content Placeholder 6" descr="Document">
            <a:hlinkClick r:id="rId3"/>
            <a:extLst>
              <a:ext uri="{FF2B5EF4-FFF2-40B4-BE49-F238E27FC236}">
                <a16:creationId xmlns:a16="http://schemas.microsoft.com/office/drawing/2014/main" id="{B9C2BF12-B734-BB6B-63E7-3169DC83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7113" y="4247745"/>
            <a:ext cx="977753" cy="97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D81F1-93C7-59B2-2EF5-58094BB2B0D7}"/>
              </a:ext>
            </a:extLst>
          </p:cNvPr>
          <p:cNvSpPr txBox="1"/>
          <p:nvPr/>
        </p:nvSpPr>
        <p:spPr>
          <a:xfrm>
            <a:off x="5151934" y="4489982"/>
            <a:ext cx="33714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6"/>
              </a:rPr>
              <a:t>Super keyword Example 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9502677-24F3-027E-532D-B5573B3FCD97}"/>
              </a:ext>
            </a:extLst>
          </p:cNvPr>
          <p:cNvSpPr/>
          <p:nvPr/>
        </p:nvSpPr>
        <p:spPr>
          <a:xfrm rot="5400000">
            <a:off x="4795560" y="4506658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10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B8E0-2879-EFE0-52D7-75879D97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3000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The final keyword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F50E-6616-99BD-4542-8618FE70E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5267"/>
            <a:ext cx="7886700" cy="3364706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In Java, the final keyword can be applied to classes, methods, and variables to prevent inheritance, method overriding, and variable reassignment, respectively. </a:t>
            </a:r>
          </a:p>
          <a:p>
            <a:pPr marL="0" indent="0">
              <a:buNone/>
            </a:pPr>
            <a:r>
              <a:rPr lang="en-US" sz="2400" dirty="0"/>
              <a:t>final class </a:t>
            </a:r>
            <a:r>
              <a:rPr lang="en-US" sz="2400" dirty="0" err="1"/>
              <a:t>FinalClass</a:t>
            </a:r>
            <a:r>
              <a:rPr lang="en-US" sz="2400" dirty="0"/>
              <a:t> {</a:t>
            </a:r>
          </a:p>
          <a:p>
            <a:pPr marL="0" indent="0">
              <a:buNone/>
            </a:pPr>
            <a:r>
              <a:rPr lang="en-US" sz="2400" dirty="0"/>
              <a:t>    // Contents of the final class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// Attempting to extend a final class will result in a compilation error.</a:t>
            </a:r>
          </a:p>
          <a:p>
            <a:pPr marL="0" indent="0">
              <a:buNone/>
            </a:pPr>
            <a:r>
              <a:rPr lang="en-US" sz="2400" dirty="0"/>
              <a:t>// class </a:t>
            </a:r>
            <a:r>
              <a:rPr lang="en-US" sz="2400" dirty="0" err="1"/>
              <a:t>SubClass</a:t>
            </a:r>
            <a:r>
              <a:rPr lang="en-US" sz="2400" dirty="0"/>
              <a:t> extends </a:t>
            </a:r>
            <a:r>
              <a:rPr lang="en-US" sz="2400" dirty="0" err="1"/>
              <a:t>FinalClass</a:t>
            </a:r>
            <a:r>
              <a:rPr lang="en-US" sz="2400" dirty="0"/>
              <a:t> { 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10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ED61-26BE-7AB7-FB0B-BAE1764BC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562928"/>
            <a:ext cx="8179904" cy="476167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When applied to a method, the </a:t>
            </a:r>
            <a:r>
              <a:rPr lang="en-US" dirty="0">
                <a:solidFill>
                  <a:srgbClr val="FF0000"/>
                </a:solidFill>
              </a:rPr>
              <a:t>final keyword </a:t>
            </a:r>
            <a:r>
              <a:rPr lang="en-US" dirty="0"/>
              <a:t>prevents the method from being overridden in subclasses. </a:t>
            </a:r>
          </a:p>
          <a:p>
            <a:r>
              <a:rPr lang="en-US" dirty="0"/>
              <a:t>Here's an example: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Parent {</a:t>
            </a:r>
          </a:p>
          <a:p>
            <a:pPr marL="0" indent="0">
              <a:buNone/>
            </a:pPr>
            <a:r>
              <a:rPr lang="en-US" dirty="0"/>
              <a:t>    final void display()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("This is a final method.");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Child extends Parent {</a:t>
            </a:r>
          </a:p>
          <a:p>
            <a:pPr marL="0" indent="0">
              <a:buNone/>
            </a:pPr>
            <a:r>
              <a:rPr lang="en-US" dirty="0"/>
              <a:t>    // Attempting to override the final method will result in a compilation error.</a:t>
            </a:r>
          </a:p>
          <a:p>
            <a:pPr marL="0" indent="0">
              <a:buNone/>
            </a:pPr>
            <a:r>
              <a:rPr lang="en-US" dirty="0"/>
              <a:t>    // void display() { }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96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429053EA-743A-FB55-22B4-987BE51DEF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162843"/>
            <a:ext cx="836295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</a:rPr>
              <a:t>Use of super/final in Overriding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B9E20785-16FE-220E-76D5-B06F04D17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2880989"/>
            <a:ext cx="7886700" cy="2977212"/>
          </a:xfrm>
        </p:spPr>
        <p:txBody>
          <a:bodyPr/>
          <a:lstStyle/>
          <a:p>
            <a:pPr>
              <a:spcBef>
                <a:spcPct val="70000"/>
              </a:spcBef>
            </a:pPr>
            <a:r>
              <a:rPr lang="en-US" altLang="en-US" sz="2400" dirty="0"/>
              <a:t>A parent method can be invoked explicitly using the </a:t>
            </a:r>
            <a:r>
              <a:rPr lang="en-US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sz="2400" dirty="0"/>
              <a:t> reference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If a method is declared with the </a:t>
            </a:r>
            <a:r>
              <a:rPr lang="en-US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final</a:t>
            </a:r>
            <a:r>
              <a:rPr lang="en-US" altLang="en-US" sz="2400" dirty="0"/>
              <a:t> modifier, it cannot be overridden.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23A867-ED61-4CC3-D638-1F14FB03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7" y="1473477"/>
            <a:ext cx="8356324" cy="65179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Abstract Class and Interface</a:t>
            </a:r>
          </a:p>
        </p:txBody>
      </p:sp>
      <p:sp>
        <p:nvSpPr>
          <p:cNvPr id="10" name="Rectangle 9" descr="Checkmark">
            <a:extLst>
              <a:ext uri="{FF2B5EF4-FFF2-40B4-BE49-F238E27FC236}">
                <a16:creationId xmlns:a16="http://schemas.microsoft.com/office/drawing/2014/main" id="{E083E30E-ACF4-42F0-72FF-BD35A5C1F1FB}"/>
              </a:ext>
            </a:extLst>
          </p:cNvPr>
          <p:cNvSpPr/>
          <p:nvPr/>
        </p:nvSpPr>
        <p:spPr>
          <a:xfrm>
            <a:off x="6308649" y="2746128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 descr="Checkmark">
            <a:extLst>
              <a:ext uri="{FF2B5EF4-FFF2-40B4-BE49-F238E27FC236}">
                <a16:creationId xmlns:a16="http://schemas.microsoft.com/office/drawing/2014/main" id="{04BA2292-E75D-366A-9FA4-7D61870CBB06}"/>
              </a:ext>
            </a:extLst>
          </p:cNvPr>
          <p:cNvSpPr/>
          <p:nvPr/>
        </p:nvSpPr>
        <p:spPr>
          <a:xfrm>
            <a:off x="1910368" y="2729562"/>
            <a:ext cx="498347" cy="5049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DEFBF-5F49-FFA6-7460-D24B2F7DEF43}"/>
              </a:ext>
            </a:extLst>
          </p:cNvPr>
          <p:cNvSpPr txBox="1"/>
          <p:nvPr/>
        </p:nvSpPr>
        <p:spPr>
          <a:xfrm>
            <a:off x="1600200" y="3277279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method </a:t>
            </a:r>
          </a:p>
          <a:p>
            <a:r>
              <a:rPr lang="en-US" dirty="0"/>
              <a:t>and abstract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FA02A-3744-EE20-484C-00C35025997D}"/>
              </a:ext>
            </a:extLst>
          </p:cNvPr>
          <p:cNvSpPr txBox="1"/>
          <p:nvPr/>
        </p:nvSpPr>
        <p:spPr>
          <a:xfrm>
            <a:off x="5029200" y="3266961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interfaces, static and default</a:t>
            </a:r>
          </a:p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94053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9138BF4-D493-8765-F317-6EFBE1D1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37</a:t>
            </a:fld>
            <a:endParaRPr lang="en-US" altLang="en-US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389220B-EAC8-1D06-1B55-37E9FC9A8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687964"/>
            <a:ext cx="7886700" cy="13255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Abstract Class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731DECE4-AFC9-3436-038A-9847538F0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>
            <a:noAutofit/>
          </a:bodyPr>
          <a:lstStyle/>
          <a:p>
            <a:pPr algn="just">
              <a:spcBef>
                <a:spcPct val="70000"/>
              </a:spcBef>
            </a:pPr>
            <a:r>
              <a:rPr lang="en-US" sz="2600" dirty="0"/>
              <a:t>An abstract class is a class that cannot be instantiated on its own; it serves as a template for other classes to inherit from. </a:t>
            </a:r>
          </a:p>
          <a:p>
            <a:pPr algn="just">
              <a:spcBef>
                <a:spcPct val="70000"/>
              </a:spcBef>
            </a:pPr>
            <a:r>
              <a:rPr lang="en-US" sz="2600" dirty="0"/>
              <a:t>It may contain both abstract and non-abstract methods. </a:t>
            </a:r>
          </a:p>
          <a:p>
            <a:pPr algn="just">
              <a:spcBef>
                <a:spcPct val="70000"/>
              </a:spcBef>
            </a:pPr>
            <a:r>
              <a:rPr lang="en-US" sz="2600" dirty="0"/>
              <a:t>Abstract methods are methods without a body that subclasses must implement. </a:t>
            </a:r>
          </a:p>
          <a:p>
            <a:pPr algn="just">
              <a:spcBef>
                <a:spcPct val="70000"/>
              </a:spcBef>
            </a:pPr>
            <a:r>
              <a:rPr lang="en-US" sz="2600" dirty="0"/>
              <a:t>Non-abstract or concrete methods are methods with a body that can be inherited by subclasses.</a:t>
            </a:r>
            <a:endParaRPr lang="en-US" altLang="en-US" sz="2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92557-DEDC-7C31-3C64-6D5775B66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DFB3D0C-978A-0163-8E74-7DA755DE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38</a:t>
            </a:fld>
            <a:endParaRPr lang="en-US" altLang="en-US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85FCE816-07E3-582F-0CC8-D325B797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687964"/>
            <a:ext cx="7886700" cy="13255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69056" tIns="34529" rIns="69056" bIns="34529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Abstract Class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Rules for Java Abstract class">
            <a:extLst>
              <a:ext uri="{FF2B5EF4-FFF2-40B4-BE49-F238E27FC236}">
                <a16:creationId xmlns:a16="http://schemas.microsoft.com/office/drawing/2014/main" id="{C99F873A-0663-B740-E73E-D49AE87A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551468" cy="479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107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737113" y="1632502"/>
            <a:ext cx="4629647" cy="52776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DE33A1B1-F382-2E5A-341F-39E12DA50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" r="44643" b="-5"/>
          <a:stretch/>
        </p:blipFill>
        <p:spPr>
          <a:xfrm>
            <a:off x="0" y="1371600"/>
            <a:ext cx="3435058" cy="4800588"/>
          </a:xfrm>
          <a:prstGeom prst="rect">
            <a:avLst/>
          </a:prstGeom>
        </p:spPr>
      </p:pic>
      <p:pic>
        <p:nvPicPr>
          <p:cNvPr id="7" name="Content Placeholder 6" descr="Document">
            <a:hlinkClick r:id="rId3"/>
            <a:extLst>
              <a:ext uri="{FF2B5EF4-FFF2-40B4-BE49-F238E27FC236}">
                <a16:creationId xmlns:a16="http://schemas.microsoft.com/office/drawing/2014/main" id="{B9C2BF12-B734-BB6B-63E7-3169DC83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056" y="2685267"/>
            <a:ext cx="977753" cy="97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D81F1-93C7-59B2-2EF5-58094BB2B0D7}"/>
              </a:ext>
            </a:extLst>
          </p:cNvPr>
          <p:cNvSpPr txBox="1"/>
          <p:nvPr/>
        </p:nvSpPr>
        <p:spPr>
          <a:xfrm>
            <a:off x="5148470" y="2954407"/>
            <a:ext cx="32480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3"/>
              </a:rPr>
              <a:t>Abstract Class Example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9502677-24F3-027E-532D-B5573B3FCD97}"/>
              </a:ext>
            </a:extLst>
          </p:cNvPr>
          <p:cNvSpPr/>
          <p:nvPr/>
        </p:nvSpPr>
        <p:spPr>
          <a:xfrm rot="5400000">
            <a:off x="4819557" y="2983070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2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ADF747E7-4040-A95A-93FB-CA00FDF19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201942"/>
            <a:ext cx="2068748" cy="2068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442202-1959-4C48-52A5-9109254785A0}"/>
              </a:ext>
            </a:extLst>
          </p:cNvPr>
          <p:cNvSpPr txBox="1"/>
          <p:nvPr/>
        </p:nvSpPr>
        <p:spPr>
          <a:xfrm>
            <a:off x="2723364" y="946703"/>
            <a:ext cx="60287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6"/>
                </a:solidFill>
              </a:rPr>
              <a:t>Class Declaration Syntax:</a:t>
            </a:r>
          </a:p>
          <a:p>
            <a:r>
              <a:rPr lang="en-US" sz="2100" dirty="0"/>
              <a:t>public class </a:t>
            </a:r>
            <a:r>
              <a:rPr lang="en-US" sz="2100" dirty="0" err="1"/>
              <a:t>ClassName</a:t>
            </a:r>
            <a:r>
              <a:rPr lang="en-US" sz="2100" dirty="0"/>
              <a:t> </a:t>
            </a:r>
          </a:p>
          <a:p>
            <a:r>
              <a:rPr lang="en-US" sz="2100" dirty="0"/>
              <a:t>{</a:t>
            </a:r>
          </a:p>
          <a:p>
            <a:r>
              <a:rPr lang="en-US" sz="2100" dirty="0"/>
              <a:t>        // Fields (variables)</a:t>
            </a:r>
          </a:p>
          <a:p>
            <a:r>
              <a:rPr lang="en-US" sz="2100" dirty="0"/>
              <a:t>        // Constructors</a:t>
            </a:r>
          </a:p>
          <a:p>
            <a:r>
              <a:rPr lang="en-US" sz="2100" dirty="0"/>
              <a:t>        // Methods (functions)</a:t>
            </a:r>
          </a:p>
          <a:p>
            <a:r>
              <a:rPr lang="en-US" sz="2100" dirty="0"/>
              <a:t>}</a:t>
            </a:r>
          </a:p>
          <a:p>
            <a:r>
              <a:rPr lang="en-US" sz="2100" b="1" dirty="0">
                <a:solidFill>
                  <a:schemeClr val="accent6"/>
                </a:solidFill>
              </a:rPr>
              <a:t>Object Creation:</a:t>
            </a:r>
          </a:p>
          <a:p>
            <a:r>
              <a:rPr lang="en-US" sz="2100" dirty="0" err="1"/>
              <a:t>ClassName</a:t>
            </a:r>
            <a:r>
              <a:rPr lang="en-US" sz="2100" dirty="0"/>
              <a:t> </a:t>
            </a:r>
            <a:r>
              <a:rPr lang="en-US" sz="2100" dirty="0" err="1"/>
              <a:t>objectName</a:t>
            </a:r>
            <a:r>
              <a:rPr lang="en-US" sz="2100" dirty="0"/>
              <a:t> = new </a:t>
            </a:r>
            <a:r>
              <a:rPr lang="en-US" sz="2100" dirty="0" err="1"/>
              <a:t>ClassName</a:t>
            </a:r>
            <a:r>
              <a:rPr lang="en-US" sz="2100" dirty="0"/>
              <a:t>();</a:t>
            </a:r>
          </a:p>
          <a:p>
            <a:endParaRPr lang="en-US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50DA1-0B9F-5DE6-FDBF-8BF5B4726910}"/>
              </a:ext>
            </a:extLst>
          </p:cNvPr>
          <p:cNvSpPr txBox="1"/>
          <p:nvPr/>
        </p:nvSpPr>
        <p:spPr>
          <a:xfrm>
            <a:off x="435750" y="2438400"/>
            <a:ext cx="12426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i="1" dirty="0">
                <a:solidFill>
                  <a:srgbClr val="FF0000"/>
                </a:solidFill>
              </a:rPr>
              <a:t>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66D88-20BE-BC27-CE2B-256B0EA0FC23}"/>
              </a:ext>
            </a:extLst>
          </p:cNvPr>
          <p:cNvSpPr/>
          <p:nvPr/>
        </p:nvSpPr>
        <p:spPr>
          <a:xfrm>
            <a:off x="1535616" y="4211603"/>
            <a:ext cx="6951290" cy="7213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3B5B3-823C-21CE-0214-58A14AA1A89E}"/>
              </a:ext>
            </a:extLst>
          </p:cNvPr>
          <p:cNvSpPr txBox="1"/>
          <p:nvPr/>
        </p:nvSpPr>
        <p:spPr>
          <a:xfrm>
            <a:off x="1447800" y="4246445"/>
            <a:ext cx="703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 In Java, a class is declared using the 'class' keyword followed</a:t>
            </a:r>
          </a:p>
          <a:p>
            <a:r>
              <a:rPr lang="en-US" b="1" dirty="0">
                <a:solidFill>
                  <a:srgbClr val="002060"/>
                </a:solidFill>
              </a:rPr>
              <a:t> by the class name.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04EE75-9030-78BD-AAF2-42292646E918}"/>
              </a:ext>
            </a:extLst>
          </p:cNvPr>
          <p:cNvSpPr/>
          <p:nvPr/>
        </p:nvSpPr>
        <p:spPr>
          <a:xfrm>
            <a:off x="1535616" y="5406529"/>
            <a:ext cx="6846746" cy="6112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0AB74-4D0B-948B-53EF-7CCCA9FF3F86}"/>
              </a:ext>
            </a:extLst>
          </p:cNvPr>
          <p:cNvSpPr txBox="1"/>
          <p:nvPr/>
        </p:nvSpPr>
        <p:spPr>
          <a:xfrm>
            <a:off x="1535616" y="5388998"/>
            <a:ext cx="6846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Objects are created using the 'new' keyword followed by the </a:t>
            </a:r>
          </a:p>
          <a:p>
            <a:r>
              <a:rPr lang="en-US" b="1" dirty="0"/>
              <a:t>class name.</a:t>
            </a:r>
          </a:p>
        </p:txBody>
      </p:sp>
    </p:spTree>
    <p:extLst>
      <p:ext uri="{BB962C8B-B14F-4D97-AF65-F5344CB8AC3E}">
        <p14:creationId xmlns:p14="http://schemas.microsoft.com/office/powerpoint/2010/main" val="2657013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5" y="1066800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Abstract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22" y="2057400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800" dirty="0"/>
              <a:t>A method which is declared as abstract and does not have implementation is known as an abstract method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u="sng" dirty="0"/>
              <a:t>Example of Abstract Method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dirty="0"/>
              <a:t>abstract</a:t>
            </a:r>
            <a:r>
              <a:rPr lang="en-US" sz="2800" dirty="0"/>
              <a:t> </a:t>
            </a:r>
            <a:r>
              <a:rPr lang="en-US" sz="2800" b="1" dirty="0"/>
              <a:t>void</a:t>
            </a:r>
            <a:r>
              <a:rPr lang="en-US" sz="2800" dirty="0"/>
              <a:t> </a:t>
            </a:r>
            <a:r>
              <a:rPr lang="en-US" sz="2800" dirty="0" err="1"/>
              <a:t>printStatus</a:t>
            </a:r>
            <a:r>
              <a:rPr lang="en-US" sz="2800" dirty="0"/>
              <a:t>();</a:t>
            </a:r>
          </a:p>
          <a:p>
            <a:pPr marL="0" indent="0" algn="just">
              <a:buNone/>
            </a:pPr>
            <a:r>
              <a:rPr lang="en-US" sz="2800" dirty="0"/>
              <a:t>//no method body and that’s why abstract  </a:t>
            </a:r>
          </a:p>
          <a:p>
            <a:pPr marL="0" indent="0" algn="just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7658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0600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dirty="0"/>
              <a:t>An interface is a collection of abstract methods. A class implements an interface, thereby inheriting the abstract methods of the interface. </a:t>
            </a:r>
          </a:p>
          <a:p>
            <a:pPr marL="0" indent="0" algn="just">
              <a:buNone/>
            </a:pPr>
            <a:endParaRPr lang="en-US" sz="2600" dirty="0"/>
          </a:p>
          <a:p>
            <a:pPr algn="just"/>
            <a:r>
              <a:rPr lang="en-US" sz="2600" dirty="0"/>
              <a:t>An interface is not a class. Writing an interface is similar to writing a class, but they are two different concepts. A class describes the attributes and behaviors of an object. An interface contains behaviors that a class implements.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663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Similarity between Interface &amp;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7239000" cy="5096184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600" dirty="0"/>
              <a:t>   An interface is similar to a class in the following ways:</a:t>
            </a:r>
          </a:p>
          <a:p>
            <a:pPr marL="514350" lvl="0" indent="-514350" algn="just">
              <a:buAutoNum type="arabicPeriod"/>
            </a:pPr>
            <a:r>
              <a:rPr lang="en-US" sz="2600" dirty="0"/>
              <a:t>An interface can contain any number of methods.</a:t>
            </a:r>
          </a:p>
          <a:p>
            <a:pPr marL="514350" lvl="0" indent="-514350" algn="just">
              <a:buAutoNum type="arabicPeriod"/>
            </a:pPr>
            <a:r>
              <a:rPr lang="en-US" sz="2600" dirty="0"/>
              <a:t>An interface is written in a file with a </a:t>
            </a:r>
            <a:r>
              <a:rPr lang="en-US" sz="2600" b="1" dirty="0"/>
              <a:t>.java</a:t>
            </a:r>
            <a:r>
              <a:rPr lang="en-US" sz="2600" dirty="0"/>
              <a:t> extension, with the name of the interface matching the name of the file.</a:t>
            </a:r>
          </a:p>
          <a:p>
            <a:pPr marL="514350" lvl="0" indent="-514350" algn="just">
              <a:buAutoNum type="arabicPeriod"/>
            </a:pPr>
            <a:r>
              <a:rPr lang="en-US" sz="2600" dirty="0"/>
              <a:t>The </a:t>
            </a:r>
            <a:r>
              <a:rPr lang="en-US" sz="2600" dirty="0" err="1"/>
              <a:t>bytecode</a:t>
            </a:r>
            <a:r>
              <a:rPr lang="en-US" sz="2600" dirty="0"/>
              <a:t> of an interface appears in a </a:t>
            </a:r>
            <a:r>
              <a:rPr lang="en-US" sz="2600" b="1" dirty="0"/>
              <a:t>.class</a:t>
            </a:r>
            <a:r>
              <a:rPr lang="en-US" sz="2600" dirty="0"/>
              <a:t> file.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Difference between interface &amp;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2133600"/>
            <a:ext cx="8305800" cy="5096184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dirty="0"/>
              <a:t>   An interface is different from a class in several ways, including:</a:t>
            </a:r>
          </a:p>
          <a:p>
            <a:pPr marL="514350" lvl="0" indent="-514350" algn="just">
              <a:buAutoNum type="arabicPeriod"/>
            </a:pPr>
            <a:r>
              <a:rPr lang="en-US" sz="2400" dirty="0"/>
              <a:t>You cannot instantiate an interface.</a:t>
            </a:r>
          </a:p>
          <a:p>
            <a:pPr marL="514350" lvl="0" indent="-514350" algn="just">
              <a:buAutoNum type="arabicPeriod"/>
            </a:pPr>
            <a:r>
              <a:rPr lang="en-US" sz="2400" dirty="0"/>
              <a:t>An interface does not contain any constructors.</a:t>
            </a:r>
          </a:p>
          <a:p>
            <a:pPr marL="514350" lvl="0" indent="-514350" algn="just">
              <a:buAutoNum type="arabicPeriod"/>
            </a:pPr>
            <a:r>
              <a:rPr lang="en-US" sz="2400" dirty="0"/>
              <a:t>All of the methods in an interface are abstract.</a:t>
            </a:r>
          </a:p>
          <a:p>
            <a:pPr marL="514350" lvl="0" indent="-514350" algn="just">
              <a:buAutoNum type="arabicPeriod"/>
            </a:pPr>
            <a:r>
              <a:rPr lang="en-US" sz="2400" dirty="0"/>
              <a:t>An interface cannot contain instance fields. The only fields that can appear in an interface must be declared both static and final.</a:t>
            </a:r>
          </a:p>
          <a:p>
            <a:pPr marL="514350" lvl="0" indent="-514350" algn="just">
              <a:buAutoNum type="arabicPeriod"/>
            </a:pPr>
            <a:r>
              <a:rPr lang="en-US" sz="2400" dirty="0"/>
              <a:t>An interface is not extended by a class; it is implemented by a class.</a:t>
            </a:r>
          </a:p>
          <a:p>
            <a:pPr marL="514350" lvl="0" indent="-514350" algn="just">
              <a:buAutoNum type="arabicPeriod"/>
            </a:pPr>
            <a:r>
              <a:rPr lang="en-US" sz="2400" dirty="0"/>
              <a:t>An interface can extend multiple interfaces.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0600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Properties of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05000"/>
            <a:ext cx="7886700" cy="4351338"/>
          </a:xfrm>
        </p:spPr>
        <p:txBody>
          <a:bodyPr/>
          <a:lstStyle/>
          <a:p>
            <a:pPr algn="just">
              <a:buNone/>
            </a:pPr>
            <a:r>
              <a:rPr lang="en-US" sz="2800" dirty="0"/>
              <a:t>   Interfaces have the following properties:</a:t>
            </a:r>
          </a:p>
          <a:p>
            <a:pPr marL="514350" lvl="0" indent="-514350" algn="just">
              <a:buAutoNum type="arabicPeriod"/>
            </a:pPr>
            <a:r>
              <a:rPr lang="en-US" sz="2800" dirty="0"/>
              <a:t>An interface is implicitly abstract. You do not need to use the </a:t>
            </a:r>
            <a:r>
              <a:rPr lang="en-US" sz="2800" b="1" dirty="0"/>
              <a:t>abstract</a:t>
            </a:r>
            <a:r>
              <a:rPr lang="en-US" sz="2800" dirty="0"/>
              <a:t> keyword when declaring an interface.</a:t>
            </a:r>
          </a:p>
          <a:p>
            <a:pPr marL="514350" lvl="0" indent="-514350" algn="just">
              <a:buAutoNum type="arabicPeriod"/>
            </a:pPr>
            <a:r>
              <a:rPr lang="en-US" sz="2800" dirty="0"/>
              <a:t>Each method in an interface is also implicitly abstract, so the abstract keyword is not needed.</a:t>
            </a:r>
          </a:p>
          <a:p>
            <a:pPr marL="514350" lvl="0" indent="-514350" algn="just">
              <a:buAutoNum type="arabicPeriod"/>
            </a:pPr>
            <a:r>
              <a:rPr lang="en-US" sz="2800" dirty="0"/>
              <a:t>Methods in an interface are implicitly public.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96" y="118109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Syntax for declaring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32" y="250666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US" dirty="0"/>
              <a:t>interface </a:t>
            </a:r>
            <a:r>
              <a:rPr lang="en-US" dirty="0" err="1"/>
              <a:t>InterfaceName</a:t>
            </a:r>
            <a:endParaRPr lang="en-US" dirty="0"/>
          </a:p>
          <a:p>
            <a:pPr>
              <a:buNone/>
            </a:pPr>
            <a:r>
              <a:rPr lang="en-US" dirty="0"/>
              <a:t>{</a:t>
            </a:r>
          </a:p>
          <a:p>
            <a:pPr>
              <a:buNone/>
            </a:pPr>
            <a:r>
              <a:rPr lang="en-US" dirty="0"/>
              <a:t>      variables declaration;</a:t>
            </a:r>
          </a:p>
          <a:p>
            <a:pPr>
              <a:buNone/>
            </a:pPr>
            <a:r>
              <a:rPr lang="en-US" dirty="0"/>
              <a:t>      methods declaration;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186" y="1219200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Extending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86" y="2362200"/>
            <a:ext cx="7886700" cy="4351338"/>
          </a:xfrm>
        </p:spPr>
        <p:txBody>
          <a:bodyPr/>
          <a:lstStyle/>
          <a:p>
            <a:pPr algn="just"/>
            <a:r>
              <a:rPr lang="en-US" dirty="0"/>
              <a:t>An interface can be sub-interfaced  from other interfaces.</a:t>
            </a:r>
          </a:p>
          <a:p>
            <a:pPr algn="just">
              <a:buNone/>
            </a:pPr>
            <a:r>
              <a:rPr lang="en-US" dirty="0"/>
              <a:t>     interface name2 extends name1</a:t>
            </a:r>
          </a:p>
          <a:p>
            <a:pPr algn="just">
              <a:buNone/>
            </a:pPr>
            <a:r>
              <a:rPr lang="en-US" dirty="0"/>
              <a:t>    {</a:t>
            </a:r>
          </a:p>
          <a:p>
            <a:pPr algn="just">
              <a:buNone/>
            </a:pPr>
            <a:r>
              <a:rPr lang="en-US" dirty="0"/>
              <a:t>         body of name2</a:t>
            </a:r>
          </a:p>
          <a:p>
            <a:pPr algn="just">
              <a:buNone/>
            </a:pPr>
            <a:r>
              <a:rPr lang="en-US" dirty="0"/>
              <a:t>    }</a:t>
            </a:r>
          </a:p>
          <a:p>
            <a:pPr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1905000"/>
            <a:ext cx="7239000" cy="5998536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// Parent interface</a:t>
            </a:r>
          </a:p>
          <a:p>
            <a:pPr>
              <a:buNone/>
            </a:pPr>
            <a:r>
              <a:rPr lang="en-US" sz="2800" dirty="0"/>
              <a:t>interface Animal {</a:t>
            </a:r>
          </a:p>
          <a:p>
            <a:pPr>
              <a:buNone/>
            </a:pPr>
            <a:r>
              <a:rPr lang="en-US" sz="2800" dirty="0"/>
              <a:t>    void eat();</a:t>
            </a:r>
          </a:p>
          <a:p>
            <a:pPr>
              <a:buNone/>
            </a:pPr>
            <a:r>
              <a:rPr lang="en-US" sz="2800" dirty="0"/>
              <a:t>}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// Child interface extending parent</a:t>
            </a:r>
          </a:p>
          <a:p>
            <a:pPr>
              <a:buNone/>
            </a:pPr>
            <a:r>
              <a:rPr lang="en-US" sz="2800" dirty="0"/>
              <a:t>interface Dog extends Animal {</a:t>
            </a:r>
          </a:p>
          <a:p>
            <a:pPr>
              <a:buNone/>
            </a:pPr>
            <a:r>
              <a:rPr lang="en-US" sz="2800" dirty="0"/>
              <a:t>    void bark();</a:t>
            </a:r>
          </a:p>
          <a:p>
            <a:pPr>
              <a:buNone/>
            </a:pPr>
            <a:r>
              <a:rPr lang="en-US" sz="2800" dirty="0"/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D436C-E1A2-7DC7-5DB1-D4EE9B19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6800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Extending interfaces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186" y="990600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Implementing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86" y="1981200"/>
            <a:ext cx="7886700" cy="4351338"/>
          </a:xfrm>
        </p:spPr>
        <p:txBody>
          <a:bodyPr/>
          <a:lstStyle/>
          <a:p>
            <a:pPr algn="just"/>
            <a:r>
              <a:rPr lang="en-US" sz="2800" dirty="0"/>
              <a:t>Interfaces are used as super classes whose properties are inherited by classes. </a:t>
            </a:r>
          </a:p>
          <a:p>
            <a:pPr marL="0" indent="0" algn="just">
              <a:buNone/>
            </a:pPr>
            <a:endParaRPr lang="en-US" sz="2800" dirty="0"/>
          </a:p>
          <a:p>
            <a:pPr algn="just">
              <a:buNone/>
            </a:pPr>
            <a:r>
              <a:rPr lang="en-US" sz="2800" dirty="0"/>
              <a:t>    class </a:t>
            </a:r>
            <a:r>
              <a:rPr lang="en-US" sz="2800" dirty="0" err="1"/>
              <a:t>classname</a:t>
            </a:r>
            <a:r>
              <a:rPr lang="en-US" sz="2800" dirty="0"/>
              <a:t> implements </a:t>
            </a:r>
            <a:r>
              <a:rPr lang="en-US" sz="2800" dirty="0" err="1"/>
              <a:t>interfacename</a:t>
            </a:r>
            <a:endParaRPr lang="en-US" sz="2800" dirty="0"/>
          </a:p>
          <a:p>
            <a:pPr algn="just">
              <a:buNone/>
            </a:pPr>
            <a:r>
              <a:rPr lang="en-US" sz="2800" dirty="0"/>
              <a:t>   {</a:t>
            </a:r>
          </a:p>
          <a:p>
            <a:pPr algn="just">
              <a:buNone/>
            </a:pPr>
            <a:r>
              <a:rPr lang="en-US" sz="2800" dirty="0"/>
              <a:t>         body of </a:t>
            </a:r>
            <a:r>
              <a:rPr lang="en-US" sz="2800" dirty="0" err="1"/>
              <a:t>classname</a:t>
            </a:r>
            <a:endParaRPr lang="en-US" sz="2800" dirty="0"/>
          </a:p>
          <a:p>
            <a:pPr algn="just">
              <a:buNone/>
            </a:pPr>
            <a:r>
              <a:rPr lang="en-US" sz="2800" dirty="0"/>
              <a:t>   }</a:t>
            </a:r>
          </a:p>
          <a:p>
            <a:pPr algn="just">
              <a:buNone/>
            </a:pPr>
            <a:r>
              <a:rPr lang="en-US" sz="2800" dirty="0"/>
              <a:t>   </a:t>
            </a:r>
          </a:p>
          <a:p>
            <a:pPr algn="just">
              <a:buNone/>
            </a:pPr>
            <a:r>
              <a:rPr lang="en-US" sz="2800" dirty="0"/>
              <a:t>    </a:t>
            </a:r>
          </a:p>
          <a:p>
            <a:pPr algn="just"/>
            <a:endParaRPr lang="en-US" sz="28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B50C-5423-C9BA-8264-EFD4B565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35C548B0-B871-38FB-0EBF-7FE0D9E7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7113" y="1632502"/>
            <a:ext cx="4629647" cy="52776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6A3D14A3-BFBF-28AA-FFD3-CA6683160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" r="44643" b="-5"/>
          <a:stretch/>
        </p:blipFill>
        <p:spPr>
          <a:xfrm>
            <a:off x="0" y="1371600"/>
            <a:ext cx="3435058" cy="4800588"/>
          </a:xfrm>
          <a:prstGeom prst="rect">
            <a:avLst/>
          </a:prstGeom>
        </p:spPr>
      </p:pic>
      <p:pic>
        <p:nvPicPr>
          <p:cNvPr id="7" name="Content Placeholder 6" descr="Document">
            <a:hlinkClick r:id="rId3"/>
            <a:extLst>
              <a:ext uri="{FF2B5EF4-FFF2-40B4-BE49-F238E27FC236}">
                <a16:creationId xmlns:a16="http://schemas.microsoft.com/office/drawing/2014/main" id="{0FD4BDDC-ADDE-CCE0-D801-4E53D989E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056" y="2685267"/>
            <a:ext cx="977753" cy="97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1721F-77D9-E0C3-BD77-85E5F4C2EECF}"/>
              </a:ext>
            </a:extLst>
          </p:cNvPr>
          <p:cNvSpPr txBox="1"/>
          <p:nvPr/>
        </p:nvSpPr>
        <p:spPr>
          <a:xfrm>
            <a:off x="5148470" y="2954407"/>
            <a:ext cx="39084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6"/>
              </a:rPr>
              <a:t>Implement Interface Example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269E0C7-4CB2-FC7A-3F96-9A512822CBCA}"/>
              </a:ext>
            </a:extLst>
          </p:cNvPr>
          <p:cNvSpPr/>
          <p:nvPr/>
        </p:nvSpPr>
        <p:spPr>
          <a:xfrm rot="5400000">
            <a:off x="4819557" y="2983070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22960" y="1072203"/>
            <a:ext cx="7543800" cy="1088068"/>
          </a:xfrm>
        </p:spPr>
        <p:txBody>
          <a:bodyPr>
            <a:normAutofit/>
          </a:bodyPr>
          <a:lstStyle/>
          <a:p>
            <a:r>
              <a:rPr lang="en-US" dirty="0"/>
              <a:t>Fields and Methods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35016079-0454-B2A5-BE78-6A8292887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3403984"/>
              </p:ext>
            </p:extLst>
          </p:nvPr>
        </p:nvGraphicFramePr>
        <p:xfrm>
          <a:off x="822723" y="2431137"/>
          <a:ext cx="7088825" cy="219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41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95400"/>
            <a:ext cx="9144000" cy="132556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Interface Supports Multiple Inheritance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15CAF-C533-F4C8-992A-27673218CDB2}"/>
              </a:ext>
            </a:extLst>
          </p:cNvPr>
          <p:cNvSpPr txBox="1"/>
          <p:nvPr/>
        </p:nvSpPr>
        <p:spPr>
          <a:xfrm>
            <a:off x="990600" y="2620963"/>
            <a:ext cx="7010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IN" dirty="0"/>
              <a:t>✅ </a:t>
            </a:r>
            <a:r>
              <a:rPr lang="en-IN" b="1" dirty="0"/>
              <a:t>Java does not allow multiple inheritance with classes</a:t>
            </a:r>
            <a:r>
              <a:rPr lang="en-IN" dirty="0"/>
              <a:t> (to avoid diamond problem).</a:t>
            </a:r>
          </a:p>
          <a:p>
            <a:pPr algn="just">
              <a:buNone/>
            </a:pPr>
            <a:endParaRPr lang="en-IN" dirty="0"/>
          </a:p>
          <a:p>
            <a:pPr algn="just">
              <a:buNone/>
            </a:pPr>
            <a:r>
              <a:rPr lang="en-IN" dirty="0"/>
              <a:t>✅ </a:t>
            </a:r>
            <a:r>
              <a:rPr lang="en-IN" b="1" dirty="0"/>
              <a:t>Interfaces can extend multiple interfaces</a:t>
            </a:r>
            <a:r>
              <a:rPr lang="en-IN" dirty="0"/>
              <a:t> (e.g., interface C extends A, B).</a:t>
            </a:r>
          </a:p>
          <a:p>
            <a:pPr algn="just">
              <a:buNone/>
            </a:pPr>
            <a:endParaRPr lang="en-IN" dirty="0"/>
          </a:p>
          <a:p>
            <a:pPr algn="just">
              <a:buNone/>
            </a:pPr>
            <a:r>
              <a:rPr lang="en-IN" dirty="0"/>
              <a:t>✅ A </a:t>
            </a:r>
            <a:r>
              <a:rPr lang="en-IN" b="1" dirty="0"/>
              <a:t>class can implement multiple interfaces</a:t>
            </a:r>
            <a:r>
              <a:rPr lang="en-IN" dirty="0"/>
              <a:t>, gaining </a:t>
            </a:r>
            <a:r>
              <a:rPr lang="en-IN" dirty="0" err="1"/>
              <a:t>behaviors</a:t>
            </a:r>
            <a:r>
              <a:rPr lang="en-IN" dirty="0"/>
              <a:t> from all.</a:t>
            </a:r>
          </a:p>
          <a:p>
            <a:pPr algn="just">
              <a:buNone/>
            </a:pPr>
            <a:endParaRPr lang="en-IN" dirty="0"/>
          </a:p>
          <a:p>
            <a:pPr algn="just">
              <a:buNone/>
            </a:pPr>
            <a:r>
              <a:rPr lang="en-IN" dirty="0"/>
              <a:t>✅ This provides a form of </a:t>
            </a:r>
            <a:r>
              <a:rPr lang="en-IN" b="1" dirty="0"/>
              <a:t>multiple inheritance of type</a:t>
            </a:r>
            <a:r>
              <a:rPr lang="en-IN" dirty="0"/>
              <a:t> without ambiguity.</a:t>
            </a:r>
          </a:p>
          <a:p>
            <a:pPr algn="just">
              <a:buNone/>
            </a:pPr>
            <a:endParaRPr lang="en-IN" dirty="0"/>
          </a:p>
          <a:p>
            <a:pPr algn="just"/>
            <a:r>
              <a:rPr lang="en-IN" dirty="0"/>
              <a:t>✅ If two interfaces have methods with the same signature → only one implementation is required.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4244F-0A67-88DC-1C14-8E6257457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FDFA469-7066-11F3-7CC6-6078AE614843}"/>
              </a:ext>
            </a:extLst>
          </p:cNvPr>
          <p:cNvSpPr txBox="1">
            <a:spLocks/>
          </p:cNvSpPr>
          <p:nvPr/>
        </p:nvSpPr>
        <p:spPr>
          <a:xfrm>
            <a:off x="3737113" y="1632502"/>
            <a:ext cx="4629647" cy="52776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4000" dirty="0"/>
              <a:t>Example</a:t>
            </a: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4CB24106-F72E-FB11-2AB8-50D98CE1F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" r="44643" b="-5"/>
          <a:stretch/>
        </p:blipFill>
        <p:spPr>
          <a:xfrm>
            <a:off x="0" y="1371600"/>
            <a:ext cx="3435058" cy="4800588"/>
          </a:xfrm>
          <a:prstGeom prst="rect">
            <a:avLst/>
          </a:prstGeom>
        </p:spPr>
      </p:pic>
      <p:pic>
        <p:nvPicPr>
          <p:cNvPr id="8" name="Content Placeholder 6" descr="Document">
            <a:hlinkClick r:id="rId3"/>
            <a:extLst>
              <a:ext uri="{FF2B5EF4-FFF2-40B4-BE49-F238E27FC236}">
                <a16:creationId xmlns:a16="http://schemas.microsoft.com/office/drawing/2014/main" id="{57F0C7E5-035B-B1D5-14B0-A46CB1B99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056" y="2685267"/>
            <a:ext cx="977753" cy="977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6B8CBC-3F47-3307-3D24-0C979631546B}"/>
              </a:ext>
            </a:extLst>
          </p:cNvPr>
          <p:cNvSpPr txBox="1"/>
          <p:nvPr/>
        </p:nvSpPr>
        <p:spPr>
          <a:xfrm>
            <a:off x="5148470" y="2954407"/>
            <a:ext cx="38972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6"/>
              </a:rPr>
              <a:t>Multiple Inheritance Example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10" name="Arrow: Down 12">
            <a:extLst>
              <a:ext uri="{FF2B5EF4-FFF2-40B4-BE49-F238E27FC236}">
                <a16:creationId xmlns:a16="http://schemas.microsoft.com/office/drawing/2014/main" id="{AE914D7F-121E-57A2-82C1-6AB7C9E1444A}"/>
              </a:ext>
            </a:extLst>
          </p:cNvPr>
          <p:cNvSpPr/>
          <p:nvPr/>
        </p:nvSpPr>
        <p:spPr>
          <a:xfrm rot="5400000">
            <a:off x="4819557" y="2983070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17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6800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Default method in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068" y="2042478"/>
            <a:ext cx="7848600" cy="484632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600" dirty="0"/>
              <a:t>Java provides a facility to create default methods inside the interface. Methods which are defined inside the interface and tagged with default are known as </a:t>
            </a:r>
            <a:r>
              <a:rPr lang="en-US" sz="2600" dirty="0">
                <a:solidFill>
                  <a:srgbClr val="FF0000"/>
                </a:solidFill>
              </a:rPr>
              <a:t>default methods</a:t>
            </a:r>
            <a:r>
              <a:rPr lang="en-US" sz="2600" dirty="0"/>
              <a:t>. These methods are non-abstract methods.</a:t>
            </a:r>
          </a:p>
          <a:p>
            <a:pPr marL="0" indent="0" algn="just">
              <a:buNone/>
            </a:pPr>
            <a:r>
              <a:rPr lang="en-US" sz="2600" dirty="0"/>
              <a:t>Default methods enable you to add new functionality to the </a:t>
            </a:r>
            <a:r>
              <a:rPr lang="en-US" sz="2600" b="1" dirty="0">
                <a:solidFill>
                  <a:srgbClr val="FF0000"/>
                </a:solidFill>
              </a:rPr>
              <a:t>interfaces</a:t>
            </a:r>
            <a:r>
              <a:rPr lang="en-US" sz="2600" dirty="0"/>
              <a:t> of your libraries and ensure binary compatibility with code written for older versions of those interfaces.</a:t>
            </a:r>
          </a:p>
        </p:txBody>
      </p:sp>
    </p:spTree>
    <p:extLst>
      <p:ext uri="{BB962C8B-B14F-4D97-AF65-F5344CB8AC3E}">
        <p14:creationId xmlns:p14="http://schemas.microsoft.com/office/powerpoint/2010/main" val="4156927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737113" y="1632502"/>
            <a:ext cx="4629647" cy="52776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DE33A1B1-F382-2E5A-341F-39E12DA50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" r="44643" b="-5"/>
          <a:stretch/>
        </p:blipFill>
        <p:spPr>
          <a:xfrm>
            <a:off x="0" y="1371600"/>
            <a:ext cx="3435058" cy="4800588"/>
          </a:xfrm>
          <a:prstGeom prst="rect">
            <a:avLst/>
          </a:prstGeom>
        </p:spPr>
      </p:pic>
      <p:pic>
        <p:nvPicPr>
          <p:cNvPr id="7" name="Content Placeholder 6" descr="Document">
            <a:hlinkClick r:id="rId3"/>
            <a:extLst>
              <a:ext uri="{FF2B5EF4-FFF2-40B4-BE49-F238E27FC236}">
                <a16:creationId xmlns:a16="http://schemas.microsoft.com/office/drawing/2014/main" id="{B9C2BF12-B734-BB6B-63E7-3169DC83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2194" y="3312260"/>
            <a:ext cx="977753" cy="97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D81F1-93C7-59B2-2EF5-58094BB2B0D7}"/>
              </a:ext>
            </a:extLst>
          </p:cNvPr>
          <p:cNvSpPr txBox="1"/>
          <p:nvPr/>
        </p:nvSpPr>
        <p:spPr>
          <a:xfrm>
            <a:off x="4621608" y="3581400"/>
            <a:ext cx="45223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3"/>
              </a:rPr>
              <a:t>Default method interface Example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9502677-24F3-027E-532D-B5573B3FCD97}"/>
              </a:ext>
            </a:extLst>
          </p:cNvPr>
          <p:cNvSpPr/>
          <p:nvPr/>
        </p:nvSpPr>
        <p:spPr>
          <a:xfrm rot="5400000">
            <a:off x="4292695" y="3610063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20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082040"/>
            <a:ext cx="7772400" cy="67056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Static methods in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981200"/>
            <a:ext cx="7620000" cy="5160336"/>
          </a:xfrm>
        </p:spPr>
        <p:txBody>
          <a:bodyPr/>
          <a:lstStyle/>
          <a:p>
            <a:pPr marL="0" indent="0" algn="just">
              <a:buNone/>
            </a:pPr>
            <a:r>
              <a:rPr lang="en-US" sz="2600" dirty="0"/>
              <a:t>A </a:t>
            </a:r>
            <a:r>
              <a:rPr lang="en-US" sz="2600" b="1" dirty="0">
                <a:solidFill>
                  <a:srgbClr val="FF0000"/>
                </a:solidFill>
              </a:rPr>
              <a:t>static method</a:t>
            </a:r>
            <a:r>
              <a:rPr lang="en-US" sz="2600" dirty="0"/>
              <a:t> is a method that is associated with the class in which it is defined rather than with any object. Every instance of the class shares its static methods.</a:t>
            </a:r>
          </a:p>
          <a:p>
            <a:pPr marL="0" indent="0" algn="just">
              <a:buNone/>
            </a:pPr>
            <a:endParaRPr lang="en-US" sz="1000" dirty="0"/>
          </a:p>
          <a:p>
            <a:pPr marL="0" indent="0" algn="just">
              <a:buNone/>
            </a:pPr>
            <a:r>
              <a:rPr lang="en-US" sz="2600" dirty="0"/>
              <a:t>You can also define static methods inside the interface. Static methods are used to define utility methods.</a:t>
            </a:r>
          </a:p>
          <a:p>
            <a:pPr marL="0" indent="0" algn="just">
              <a:buNone/>
            </a:pPr>
            <a:endParaRPr lang="en-US" sz="1000" dirty="0"/>
          </a:p>
          <a:p>
            <a:pPr marL="0" indent="0" algn="just">
              <a:buNone/>
            </a:pPr>
            <a:r>
              <a:rPr lang="en-US" sz="2600" dirty="0"/>
              <a:t>Static method in interface are part of the interface, class can’t implement or override it</a:t>
            </a:r>
          </a:p>
        </p:txBody>
      </p:sp>
    </p:spTree>
    <p:extLst>
      <p:ext uri="{BB962C8B-B14F-4D97-AF65-F5344CB8AC3E}">
        <p14:creationId xmlns:p14="http://schemas.microsoft.com/office/powerpoint/2010/main" val="2335171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95A91-3090-28D0-60E4-49128BD34586}"/>
              </a:ext>
            </a:extLst>
          </p:cNvPr>
          <p:cNvSpPr txBox="1"/>
          <p:nvPr/>
        </p:nvSpPr>
        <p:spPr>
          <a:xfrm>
            <a:off x="578102" y="1295400"/>
            <a:ext cx="810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Example: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Static methods in interfaces can be called using the interface name, without needing an instance of a class that implements the interface.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A92E7-4B40-6217-079D-FC067BDE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95600"/>
            <a:ext cx="8694126" cy="27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96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B4F4-AD5E-7920-9E22-774BBF4F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209A-5E1D-75F2-EA53-ADB6E96D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82040"/>
            <a:ext cx="7772400" cy="67056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F230-5D51-80B6-3804-9FC1B3B51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81200"/>
            <a:ext cx="8236527" cy="4038600"/>
          </a:xfrm>
        </p:spPr>
        <p:txBody>
          <a:bodyPr/>
          <a:lstStyle/>
          <a:p>
            <a:pPr algn="just"/>
            <a:r>
              <a:rPr lang="en-US" sz="2600" dirty="0"/>
              <a:t>Java has </a:t>
            </a:r>
            <a:r>
              <a:rPr lang="en-US" sz="2600" dirty="0">
                <a:solidFill>
                  <a:srgbClr val="0070C0"/>
                </a:solidFill>
              </a:rPr>
              <a:t>automatic memory management </a:t>
            </a:r>
            <a:r>
              <a:rPr lang="en-US" sz="2600" dirty="0"/>
              <a:t>→ </a:t>
            </a:r>
            <a:r>
              <a:rPr lang="en-US" sz="2600" dirty="0">
                <a:solidFill>
                  <a:srgbClr val="00B050"/>
                </a:solidFill>
              </a:rPr>
              <a:t>no need to manually free memory </a:t>
            </a:r>
            <a:r>
              <a:rPr lang="en-US" sz="2600" dirty="0"/>
              <a:t>(like free() in C/C++).</a:t>
            </a:r>
          </a:p>
          <a:p>
            <a:pPr algn="just"/>
            <a:r>
              <a:rPr lang="en-US" sz="2600" dirty="0"/>
              <a:t>Garbage Collector (GC) reclaims memory from objects that are no longer reachable.</a:t>
            </a:r>
          </a:p>
          <a:p>
            <a:pPr algn="just"/>
            <a:r>
              <a:rPr lang="en-US" sz="2600" dirty="0">
                <a:solidFill>
                  <a:srgbClr val="FF0000"/>
                </a:solidFill>
              </a:rPr>
              <a:t>Objects become eligible for GC when no reference points to them</a:t>
            </a:r>
            <a:r>
              <a:rPr lang="en-US" sz="2600" dirty="0"/>
              <a:t>.</a:t>
            </a:r>
          </a:p>
          <a:p>
            <a:pPr algn="just"/>
            <a:r>
              <a:rPr lang="en-US" sz="2600" dirty="0"/>
              <a:t>Prevents </a:t>
            </a:r>
            <a:r>
              <a:rPr lang="en-US" sz="2600" dirty="0">
                <a:solidFill>
                  <a:srgbClr val="0070C0"/>
                </a:solidFill>
              </a:rPr>
              <a:t>memory leaks </a:t>
            </a:r>
            <a:r>
              <a:rPr lang="en-US" sz="2600" dirty="0"/>
              <a:t>by cleaning unused objects.</a:t>
            </a:r>
          </a:p>
          <a:p>
            <a:pPr algn="just"/>
            <a:r>
              <a:rPr lang="en-US" sz="2600" dirty="0"/>
              <a:t>You can suggest GC with </a:t>
            </a:r>
            <a:r>
              <a:rPr lang="en-US" sz="2600" dirty="0" err="1">
                <a:solidFill>
                  <a:srgbClr val="FF0000"/>
                </a:solidFill>
              </a:rPr>
              <a:t>System.gc</a:t>
            </a:r>
            <a:r>
              <a:rPr lang="en-US" sz="2600" dirty="0">
                <a:solidFill>
                  <a:srgbClr val="FF0000"/>
                </a:solidFill>
              </a:rPr>
              <a:t>()</a:t>
            </a:r>
            <a:r>
              <a:rPr lang="en-US" sz="2600" dirty="0"/>
              <a:t>, but JVM decides when to run it.</a:t>
            </a:r>
          </a:p>
        </p:txBody>
      </p:sp>
    </p:spTree>
    <p:extLst>
      <p:ext uri="{BB962C8B-B14F-4D97-AF65-F5344CB8AC3E}">
        <p14:creationId xmlns:p14="http://schemas.microsoft.com/office/powerpoint/2010/main" val="2116653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CD6FA-01D7-2126-7BBE-F5BF9697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5D67-6E20-92AE-93C7-113BE56B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82040"/>
            <a:ext cx="7772400" cy="67056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Garbage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1CFEC-C232-EC04-74E7-C52C37263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18" y="2667000"/>
            <a:ext cx="6255964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E36DC-AE30-36F8-5CDC-45EA7BAD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72756"/>
            <a:ext cx="8382000" cy="3469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406AEA8-7FE2-96FB-D5D7-55FE62E660ED}"/>
              </a:ext>
            </a:extLst>
          </p:cNvPr>
          <p:cNvGrpSpPr/>
          <p:nvPr/>
        </p:nvGrpSpPr>
        <p:grpSpPr>
          <a:xfrm>
            <a:off x="3867150" y="2819400"/>
            <a:ext cx="1409700" cy="1231900"/>
            <a:chOff x="3867150" y="2819400"/>
            <a:chExt cx="1409700" cy="12319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EDED39-5ED3-E7E0-C963-0F57526F1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7150" y="3657600"/>
              <a:ext cx="1409700" cy="393700"/>
            </a:xfrm>
            <a:prstGeom prst="rect">
              <a:avLst/>
            </a:prstGeom>
          </p:spPr>
        </p:pic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CD36D69D-7740-B8C9-28C5-4C992D0F20F6}"/>
                </a:ext>
              </a:extLst>
            </p:cNvPr>
            <p:cNvSpPr/>
            <p:nvPr/>
          </p:nvSpPr>
          <p:spPr>
            <a:xfrm>
              <a:off x="4114800" y="2819400"/>
              <a:ext cx="762000" cy="533400"/>
            </a:xfrm>
            <a:prstGeom prst="mathMultiply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B93645-FCFF-C47C-A2C5-747628CEB03C}"/>
              </a:ext>
            </a:extLst>
          </p:cNvPr>
          <p:cNvSpPr txBox="1"/>
          <p:nvPr/>
        </p:nvSpPr>
        <p:spPr>
          <a:xfrm>
            <a:off x="661554" y="5452794"/>
            <a:ext cx="7973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Initially s1 was pointing to obj1 ("Hello") but after s1 = null;, no variable references it anymore → so it becomes </a:t>
            </a:r>
            <a:r>
              <a:rPr lang="en-IN" b="1" dirty="0"/>
              <a:t>eligible for Garbage Collection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2CA52-52C5-B6DD-9C66-63FB65C1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CADEE-4E9F-37DD-B7FC-FAC1A6E8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82040"/>
            <a:ext cx="7772400" cy="67056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Garbage Collection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770396-51D6-580D-B22D-58B7086201C2}"/>
              </a:ext>
            </a:extLst>
          </p:cNvPr>
          <p:cNvGrpSpPr/>
          <p:nvPr/>
        </p:nvGrpSpPr>
        <p:grpSpPr>
          <a:xfrm>
            <a:off x="1962150" y="1981200"/>
            <a:ext cx="5372100" cy="4089400"/>
            <a:chOff x="2286000" y="1905000"/>
            <a:chExt cx="5372100" cy="4089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4F5DC8-0D37-B2FE-117B-A37240AB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0" y="1905000"/>
              <a:ext cx="5372100" cy="3721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993EB2-419A-5C73-AF78-ACA10FD56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5626100"/>
              <a:ext cx="5372100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6443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3933825"/>
            <a:ext cx="7154862" cy="14763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sz="36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5040312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1808163" cy="329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895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79388" y="6519863"/>
            <a:ext cx="512286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IN" altLang="en-US" sz="1400" dirty="0">
              <a:solidFill>
                <a:srgbClr val="898989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90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879056" y="1072203"/>
            <a:ext cx="4487704" cy="1088068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DE33A1B1-F382-2E5A-341F-39E12DA50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" r="44643" b="-5"/>
          <a:stretch/>
        </p:blipFill>
        <p:spPr>
          <a:xfrm>
            <a:off x="0" y="1524000"/>
            <a:ext cx="3435058" cy="4800588"/>
          </a:xfrm>
          <a:prstGeom prst="rect">
            <a:avLst/>
          </a:prstGeom>
        </p:spPr>
      </p:pic>
      <p:pic>
        <p:nvPicPr>
          <p:cNvPr id="7" name="Content Placeholder 6" descr="Document">
            <a:hlinkClick r:id="rId3"/>
            <a:extLst>
              <a:ext uri="{FF2B5EF4-FFF2-40B4-BE49-F238E27FC236}">
                <a16:creationId xmlns:a16="http://schemas.microsoft.com/office/drawing/2014/main" id="{B9C2BF12-B734-BB6B-63E7-3169DC83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056" y="2685267"/>
            <a:ext cx="977753" cy="97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D81F1-93C7-59B2-2EF5-58094BB2B0D7}"/>
              </a:ext>
            </a:extLst>
          </p:cNvPr>
          <p:cNvSpPr txBox="1"/>
          <p:nvPr/>
        </p:nvSpPr>
        <p:spPr>
          <a:xfrm>
            <a:off x="5148470" y="2954407"/>
            <a:ext cx="39837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chemeClr val="accent6"/>
                </a:solidFill>
                <a:hlinkClick r:id="rId3"/>
              </a:rPr>
              <a:t>Click here to see the Example</a:t>
            </a:r>
            <a:endParaRPr lang="en-US" sz="2100" b="1" i="1" dirty="0">
              <a:solidFill>
                <a:schemeClr val="accent6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9502677-24F3-027E-532D-B5573B3FCD97}"/>
              </a:ext>
            </a:extLst>
          </p:cNvPr>
          <p:cNvSpPr/>
          <p:nvPr/>
        </p:nvSpPr>
        <p:spPr>
          <a:xfrm rot="5400000">
            <a:off x="4819557" y="2983070"/>
            <a:ext cx="275680" cy="382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7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VB.NET - Page 2">
            <a:extLst>
              <a:ext uri="{FF2B5EF4-FFF2-40B4-BE49-F238E27FC236}">
                <a16:creationId xmlns:a16="http://schemas.microsoft.com/office/drawing/2014/main" id="{6D695191-D386-6505-EB90-5661567D9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FE-C0FE-E395-3CB6-8225DAC90ADC}"/>
              </a:ext>
            </a:extLst>
          </p:cNvPr>
          <p:cNvSpPr txBox="1"/>
          <p:nvPr/>
        </p:nvSpPr>
        <p:spPr>
          <a:xfrm>
            <a:off x="295664" y="1265816"/>
            <a:ext cx="9009872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Object-Oriented Programming </a:t>
            </a:r>
          </a:p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Basic Concepts/Features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9D2F5-3433-32F4-AE51-91583D5A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43200"/>
            <a:ext cx="4758170" cy="21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9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VB.NET - Page 2">
            <a:extLst>
              <a:ext uri="{FF2B5EF4-FFF2-40B4-BE49-F238E27FC236}">
                <a16:creationId xmlns:a16="http://schemas.microsoft.com/office/drawing/2014/main" id="{6D695191-D386-6505-EB90-5661567D9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FE-C0FE-E395-3CB6-8225DAC90ADC}"/>
              </a:ext>
            </a:extLst>
          </p:cNvPr>
          <p:cNvSpPr txBox="1"/>
          <p:nvPr/>
        </p:nvSpPr>
        <p:spPr>
          <a:xfrm>
            <a:off x="362728" y="1039198"/>
            <a:ext cx="8418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Basic Concepts – Abstraction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9EE45-FBF6-EECF-92EC-9DAB3345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32" y="2151873"/>
            <a:ext cx="7176788" cy="17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VB.NET - Page 2">
            <a:extLst>
              <a:ext uri="{FF2B5EF4-FFF2-40B4-BE49-F238E27FC236}">
                <a16:creationId xmlns:a16="http://schemas.microsoft.com/office/drawing/2014/main" id="{6D695191-D386-6505-EB90-5661567D9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FE-C0FE-E395-3CB6-8225DAC90ADC}"/>
              </a:ext>
            </a:extLst>
          </p:cNvPr>
          <p:cNvSpPr txBox="1"/>
          <p:nvPr/>
        </p:nvSpPr>
        <p:spPr>
          <a:xfrm>
            <a:off x="362728" y="1039198"/>
            <a:ext cx="8418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u="sng" dirty="0">
                <a:solidFill>
                  <a:srgbClr val="7030A0"/>
                </a:solidFill>
              </a:rPr>
              <a:t>Abstraction 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D4369-DCA5-1661-BB87-30BFD6C1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84" y="1761153"/>
            <a:ext cx="7108031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8011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</TotalTime>
  <Words>1962</Words>
  <Application>Microsoft Macintosh PowerPoint</Application>
  <PresentationFormat>On-screen Show (4:3)</PresentationFormat>
  <Paragraphs>312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 Unicode MS</vt:lpstr>
      <vt:lpstr>Arial</vt:lpstr>
      <vt:lpstr>Courier New</vt:lpstr>
      <vt:lpstr>Tahoma</vt:lpstr>
      <vt:lpstr>Times New Roman</vt:lpstr>
      <vt:lpstr>Times New Roman</vt:lpstr>
      <vt:lpstr>verdana</vt:lpstr>
      <vt:lpstr>Wingdings</vt:lpstr>
      <vt:lpstr>Default Design</vt:lpstr>
      <vt:lpstr>Core Java  CSIT751 (PG) (MODULE II : JAVA WITH OBJECT-ORIENTED FEATURES) </vt:lpstr>
      <vt:lpstr>PowerPoint Presentation</vt:lpstr>
      <vt:lpstr>Class and Object</vt:lpstr>
      <vt:lpstr>PowerPoint Presentation</vt:lpstr>
      <vt:lpstr>Fields and Methods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Constructor : A Special Method of Class</vt:lpstr>
      <vt:lpstr>Types of constructor:</vt:lpstr>
      <vt:lpstr>Examples</vt:lpstr>
      <vt:lpstr>Constructor Overloading</vt:lpstr>
      <vt:lpstr>Inheritance</vt:lpstr>
      <vt:lpstr>Advantages using Inheritance</vt:lpstr>
      <vt:lpstr>Inheritance Types:</vt:lpstr>
      <vt:lpstr>Single Inheritance</vt:lpstr>
      <vt:lpstr>Deriving Subclasses</vt:lpstr>
      <vt:lpstr>Example</vt:lpstr>
      <vt:lpstr>Multilevel Inheritance</vt:lpstr>
      <vt:lpstr>Hierarchical Inheritance</vt:lpstr>
      <vt:lpstr>The protected Modifier</vt:lpstr>
      <vt:lpstr>Method Overriding</vt:lpstr>
      <vt:lpstr>Rules of Overriding</vt:lpstr>
      <vt:lpstr>The super keyword</vt:lpstr>
      <vt:lpstr>Example:  Role of Constructor in Inheritance using Super</vt:lpstr>
      <vt:lpstr>The final keyword</vt:lpstr>
      <vt:lpstr>PowerPoint Presentation</vt:lpstr>
      <vt:lpstr>Use of super/final in Overriding</vt:lpstr>
      <vt:lpstr>Abstract Class and Interface</vt:lpstr>
      <vt:lpstr>Abstract Class</vt:lpstr>
      <vt:lpstr>Abstract Class</vt:lpstr>
      <vt:lpstr>Example</vt:lpstr>
      <vt:lpstr>Abstract Method</vt:lpstr>
      <vt:lpstr>Interfaces</vt:lpstr>
      <vt:lpstr>Similarity between Interface &amp; class</vt:lpstr>
      <vt:lpstr>Difference between interface &amp; class</vt:lpstr>
      <vt:lpstr>Properties of INTERFACES</vt:lpstr>
      <vt:lpstr>Syntax for declaring interfaces</vt:lpstr>
      <vt:lpstr>Extending interfaces</vt:lpstr>
      <vt:lpstr>Extending interfaces</vt:lpstr>
      <vt:lpstr>Implementing interfaces</vt:lpstr>
      <vt:lpstr>Example</vt:lpstr>
      <vt:lpstr>Interface Supports Multiple Inheritance</vt:lpstr>
      <vt:lpstr>PowerPoint Presentation</vt:lpstr>
      <vt:lpstr>Default method in Interface</vt:lpstr>
      <vt:lpstr>Example</vt:lpstr>
      <vt:lpstr>Static methods in Interface</vt:lpstr>
      <vt:lpstr>PowerPoint Presentation</vt:lpstr>
      <vt:lpstr>Garbage Collection</vt:lpstr>
      <vt:lpstr>Garbage Collection</vt:lpstr>
      <vt:lpstr>Garbage Collection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schandra</dc:creator>
  <cp:lastModifiedBy>Ajay Rastogy</cp:lastModifiedBy>
  <cp:revision>148</cp:revision>
  <dcterms:created xsi:type="dcterms:W3CDTF">2008-12-16T09:40:48Z</dcterms:created>
  <dcterms:modified xsi:type="dcterms:W3CDTF">2025-08-28T07:28:00Z</dcterms:modified>
</cp:coreProperties>
</file>